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1"/>
  </p:sldMasterIdLst>
  <p:notesMasterIdLst>
    <p:notesMasterId r:id="rId36"/>
  </p:notesMasterIdLst>
  <p:sldIdLst>
    <p:sldId id="256" r:id="rId2"/>
    <p:sldId id="2353" r:id="rId3"/>
    <p:sldId id="2248" r:id="rId4"/>
    <p:sldId id="2532" r:id="rId5"/>
    <p:sldId id="2556" r:id="rId6"/>
    <p:sldId id="2557" r:id="rId7"/>
    <p:sldId id="2548" r:id="rId8"/>
    <p:sldId id="2386" r:id="rId9"/>
    <p:sldId id="2549" r:id="rId10"/>
    <p:sldId id="2550" r:id="rId11"/>
    <p:sldId id="2539" r:id="rId12"/>
    <p:sldId id="2536" r:id="rId13"/>
    <p:sldId id="2535" r:id="rId14"/>
    <p:sldId id="383" r:id="rId15"/>
    <p:sldId id="2540" r:id="rId16"/>
    <p:sldId id="2552" r:id="rId17"/>
    <p:sldId id="2551" r:id="rId18"/>
    <p:sldId id="2221" r:id="rId19"/>
    <p:sldId id="2542" r:id="rId20"/>
    <p:sldId id="2544" r:id="rId21"/>
    <p:sldId id="2461" r:id="rId22"/>
    <p:sldId id="273" r:id="rId23"/>
    <p:sldId id="2455" r:id="rId24"/>
    <p:sldId id="2541" r:id="rId25"/>
    <p:sldId id="2442" r:id="rId26"/>
    <p:sldId id="2438" r:id="rId27"/>
    <p:sldId id="2546" r:id="rId28"/>
    <p:sldId id="2545" r:id="rId29"/>
    <p:sldId id="2547" r:id="rId30"/>
    <p:sldId id="2553" r:id="rId31"/>
    <p:sldId id="2554" r:id="rId32"/>
    <p:sldId id="278" r:id="rId33"/>
    <p:sldId id="2555" r:id="rId34"/>
    <p:sldId id="2314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2DA5"/>
    <a:srgbClr val="B7CF5E"/>
    <a:srgbClr val="2769FB"/>
    <a:srgbClr val="CE1704"/>
    <a:srgbClr val="AFD363"/>
    <a:srgbClr val="BFBFBF"/>
    <a:srgbClr val="4DAA32"/>
    <a:srgbClr val="4AA330"/>
    <a:srgbClr val="5914D9"/>
    <a:srgbClr val="5619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21"/>
    <p:restoredTop sz="95659"/>
  </p:normalViewPr>
  <p:slideViewPr>
    <p:cSldViewPr snapToGrid="0" snapToObjects="1">
      <p:cViewPr>
        <p:scale>
          <a:sx n="100" d="100"/>
          <a:sy n="100" d="100"/>
        </p:scale>
        <p:origin x="992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DA595A-0743-4D00-9D02-3AEA1CFBB63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CD4AF12-7143-4791-8927-EF04D613D72E}">
      <dgm:prSet custT="1"/>
      <dgm:spPr/>
      <dgm:t>
        <a:bodyPr/>
        <a:lstStyle/>
        <a:p>
          <a:r>
            <a:rPr lang="en-US" sz="1700" dirty="0"/>
            <a:t>1 – Fundamentals of Fuel Cell EV's &amp; Hydrogen Fueling</a:t>
          </a:r>
        </a:p>
      </dgm:t>
    </dgm:pt>
    <dgm:pt modelId="{20063500-6834-47FE-B800-F0C5C84D52C2}" type="parTrans" cxnId="{E12E02D5-E632-4A50-8110-C7B8FB4B1954}">
      <dgm:prSet/>
      <dgm:spPr/>
      <dgm:t>
        <a:bodyPr/>
        <a:lstStyle/>
        <a:p>
          <a:endParaRPr lang="en-US"/>
        </a:p>
      </dgm:t>
    </dgm:pt>
    <dgm:pt modelId="{FC1FB010-00D6-480D-895D-03147A595EA3}" type="sibTrans" cxnId="{E12E02D5-E632-4A50-8110-C7B8FB4B1954}">
      <dgm:prSet/>
      <dgm:spPr/>
      <dgm:t>
        <a:bodyPr/>
        <a:lstStyle/>
        <a:p>
          <a:endParaRPr lang="en-US"/>
        </a:p>
      </dgm:t>
    </dgm:pt>
    <dgm:pt modelId="{50BFA125-BE67-46AF-AD4A-D898338E1C14}">
      <dgm:prSet custT="1"/>
      <dgm:spPr/>
      <dgm:t>
        <a:bodyPr/>
        <a:lstStyle/>
        <a:p>
          <a:r>
            <a:rPr lang="en-US" sz="1700" dirty="0"/>
            <a:t>3 – The NREL episode</a:t>
          </a:r>
        </a:p>
      </dgm:t>
    </dgm:pt>
    <dgm:pt modelId="{2099F4F6-9F6C-40A9-AF85-6A15DAFA66BF}" type="parTrans" cxnId="{3A324637-7AE7-4014-930C-66C9512B0550}">
      <dgm:prSet/>
      <dgm:spPr/>
      <dgm:t>
        <a:bodyPr/>
        <a:lstStyle/>
        <a:p>
          <a:endParaRPr lang="en-US"/>
        </a:p>
      </dgm:t>
    </dgm:pt>
    <dgm:pt modelId="{5F04EEAA-9571-409B-A182-D51DD1AE1CB3}" type="sibTrans" cxnId="{3A324637-7AE7-4014-930C-66C9512B0550}">
      <dgm:prSet/>
      <dgm:spPr/>
      <dgm:t>
        <a:bodyPr/>
        <a:lstStyle/>
        <a:p>
          <a:endParaRPr lang="en-US"/>
        </a:p>
      </dgm:t>
    </dgm:pt>
    <dgm:pt modelId="{374360B6-39AB-44F2-A769-461132774F16}">
      <dgm:prSet custT="1"/>
      <dgm:spPr/>
      <dgm:t>
        <a:bodyPr/>
        <a:lstStyle/>
        <a:p>
          <a:r>
            <a:rPr lang="en-US" sz="1600" dirty="0"/>
            <a:t>11 &amp; 46 – Home Hydrogen Generators with ElektrikGreen</a:t>
          </a:r>
        </a:p>
      </dgm:t>
    </dgm:pt>
    <dgm:pt modelId="{0A4EA1E8-F0BD-423F-9F66-481AB50DB375}" type="parTrans" cxnId="{3DCBCF36-32E7-4935-8843-F3D534E885DF}">
      <dgm:prSet/>
      <dgm:spPr/>
      <dgm:t>
        <a:bodyPr/>
        <a:lstStyle/>
        <a:p>
          <a:endParaRPr lang="en-US"/>
        </a:p>
      </dgm:t>
    </dgm:pt>
    <dgm:pt modelId="{B27FE116-FB66-4CF1-AA3F-14A2730CA667}" type="sibTrans" cxnId="{3DCBCF36-32E7-4935-8843-F3D534E885DF}">
      <dgm:prSet/>
      <dgm:spPr/>
      <dgm:t>
        <a:bodyPr/>
        <a:lstStyle/>
        <a:p>
          <a:endParaRPr lang="en-US"/>
        </a:p>
      </dgm:t>
    </dgm:pt>
    <dgm:pt modelId="{79445C82-8A26-4DEE-9D21-C5AD02779EAE}">
      <dgm:prSet custT="1"/>
      <dgm:spPr/>
      <dgm:t>
        <a:bodyPr/>
        <a:lstStyle/>
        <a:p>
          <a:r>
            <a:rPr lang="en-US" sz="1600" dirty="0"/>
            <a:t>13 – Hydrogen From Petroleum Wells with </a:t>
          </a:r>
          <a:r>
            <a:rPr lang="en-US" sz="1600" i="1" dirty="0"/>
            <a:t>Proton H2</a:t>
          </a:r>
          <a:endParaRPr lang="en-US" sz="1600" dirty="0"/>
        </a:p>
      </dgm:t>
    </dgm:pt>
    <dgm:pt modelId="{75C280A5-3AA2-48C3-8DD8-89DAD10D4DBC}" type="parTrans" cxnId="{0DEFF003-015C-49E4-9D1A-B5D64037951D}">
      <dgm:prSet/>
      <dgm:spPr/>
      <dgm:t>
        <a:bodyPr/>
        <a:lstStyle/>
        <a:p>
          <a:endParaRPr lang="en-US"/>
        </a:p>
      </dgm:t>
    </dgm:pt>
    <dgm:pt modelId="{D1CEA91B-73D2-49F7-9FB7-C1D654B7D403}" type="sibTrans" cxnId="{0DEFF003-015C-49E4-9D1A-B5D64037951D}">
      <dgm:prSet/>
      <dgm:spPr/>
      <dgm:t>
        <a:bodyPr/>
        <a:lstStyle/>
        <a:p>
          <a:endParaRPr lang="en-US"/>
        </a:p>
      </dgm:t>
    </dgm:pt>
    <dgm:pt modelId="{310EF90C-96FB-471F-9642-461343FD9880}">
      <dgm:prSet custT="1"/>
      <dgm:spPr/>
      <dgm:t>
        <a:bodyPr/>
        <a:lstStyle/>
        <a:p>
          <a:r>
            <a:rPr lang="en-US" sz="1700" dirty="0"/>
            <a:t>18 – Interview with </a:t>
          </a:r>
          <a:r>
            <a:rPr lang="en-US" sz="1700" i="1" dirty="0"/>
            <a:t>New Day Hydrogen</a:t>
          </a:r>
        </a:p>
      </dgm:t>
    </dgm:pt>
    <dgm:pt modelId="{9AD2134E-0A18-4E57-B89C-7F397938490D}" type="parTrans" cxnId="{7B09EB3F-6C03-4661-AC92-FB77711599E4}">
      <dgm:prSet/>
      <dgm:spPr/>
      <dgm:t>
        <a:bodyPr/>
        <a:lstStyle/>
        <a:p>
          <a:endParaRPr lang="en-US"/>
        </a:p>
      </dgm:t>
    </dgm:pt>
    <dgm:pt modelId="{CC70BE50-7C2C-46B4-912C-26C3B39FB7A2}" type="sibTrans" cxnId="{7B09EB3F-6C03-4661-AC92-FB77711599E4}">
      <dgm:prSet/>
      <dgm:spPr/>
      <dgm:t>
        <a:bodyPr/>
        <a:lstStyle/>
        <a:p>
          <a:endParaRPr lang="en-US"/>
        </a:p>
      </dgm:t>
    </dgm:pt>
    <dgm:pt modelId="{E662B3D9-695C-4CCD-835A-8A52427CB1E7}">
      <dgm:prSet/>
      <dgm:spPr/>
      <dgm:t>
        <a:bodyPr/>
        <a:lstStyle/>
        <a:p>
          <a:r>
            <a:rPr lang="en-US" dirty="0"/>
            <a:t>20 – Addressing Environmental Criticisms of Hydrogen</a:t>
          </a:r>
        </a:p>
      </dgm:t>
    </dgm:pt>
    <dgm:pt modelId="{90A51CCD-CE1E-4F4B-A407-C14BD9C6E425}" type="parTrans" cxnId="{07172D66-A4CC-447D-94FF-E16082B4A05D}">
      <dgm:prSet/>
      <dgm:spPr/>
      <dgm:t>
        <a:bodyPr/>
        <a:lstStyle/>
        <a:p>
          <a:endParaRPr lang="en-US"/>
        </a:p>
      </dgm:t>
    </dgm:pt>
    <dgm:pt modelId="{2A8B1C89-ADC9-4356-BFA3-7642E5A4833D}" type="sibTrans" cxnId="{07172D66-A4CC-447D-94FF-E16082B4A05D}">
      <dgm:prSet/>
      <dgm:spPr/>
      <dgm:t>
        <a:bodyPr/>
        <a:lstStyle/>
        <a:p>
          <a:endParaRPr lang="en-US"/>
        </a:p>
      </dgm:t>
    </dgm:pt>
    <dgm:pt modelId="{DFA2FE4C-0AAE-8148-8AF5-8C7857226A39}">
      <dgm:prSet custT="1"/>
      <dgm:spPr/>
      <dgm:t>
        <a:bodyPr/>
        <a:lstStyle/>
        <a:p>
          <a:r>
            <a:rPr lang="en-US" sz="1700" dirty="0"/>
            <a:t>4 - Ammonia as a Hydrogen Carrier with </a:t>
          </a:r>
          <a:r>
            <a:rPr lang="en-US" sz="1700" i="1" dirty="0"/>
            <a:t>Starfire Energy</a:t>
          </a:r>
        </a:p>
      </dgm:t>
    </dgm:pt>
    <dgm:pt modelId="{7F86B2E5-778D-FD49-8AE5-3D4796C41597}" type="parTrans" cxnId="{EA17F55F-6DC6-624E-81D2-DB25BA9EEBB7}">
      <dgm:prSet/>
      <dgm:spPr/>
      <dgm:t>
        <a:bodyPr/>
        <a:lstStyle/>
        <a:p>
          <a:endParaRPr lang="en-US"/>
        </a:p>
      </dgm:t>
    </dgm:pt>
    <dgm:pt modelId="{CA546946-5F0A-6C4E-9AB6-BD30859065FC}" type="sibTrans" cxnId="{EA17F55F-6DC6-624E-81D2-DB25BA9EEBB7}">
      <dgm:prSet/>
      <dgm:spPr/>
      <dgm:t>
        <a:bodyPr/>
        <a:lstStyle/>
        <a:p>
          <a:endParaRPr lang="en-US"/>
        </a:p>
      </dgm:t>
    </dgm:pt>
    <dgm:pt modelId="{7258D529-75BF-C447-AF84-B2324671D050}" type="pres">
      <dgm:prSet presAssocID="{D0DA595A-0743-4D00-9D02-3AEA1CFBB631}" presName="linear" presStyleCnt="0">
        <dgm:presLayoutVars>
          <dgm:animLvl val="lvl"/>
          <dgm:resizeHandles val="exact"/>
        </dgm:presLayoutVars>
      </dgm:prSet>
      <dgm:spPr/>
    </dgm:pt>
    <dgm:pt modelId="{D0F0EE1D-3E39-0B49-92C3-67C7D035D7F3}" type="pres">
      <dgm:prSet presAssocID="{3CD4AF12-7143-4791-8927-EF04D613D72E}" presName="parentText" presStyleLbl="node1" presStyleIdx="0" presStyleCnt="7" custScaleY="8487">
        <dgm:presLayoutVars>
          <dgm:chMax val="0"/>
          <dgm:bulletEnabled val="1"/>
        </dgm:presLayoutVars>
      </dgm:prSet>
      <dgm:spPr/>
    </dgm:pt>
    <dgm:pt modelId="{A0395AF6-D520-4440-8D80-824558EAE14B}" type="pres">
      <dgm:prSet presAssocID="{FC1FB010-00D6-480D-895D-03147A595EA3}" presName="spacer" presStyleCnt="0"/>
      <dgm:spPr/>
    </dgm:pt>
    <dgm:pt modelId="{80E0C328-57AA-CB44-957D-A4263C4D1F91}" type="pres">
      <dgm:prSet presAssocID="{50BFA125-BE67-46AF-AD4A-D898338E1C14}" presName="parentText" presStyleLbl="node1" presStyleIdx="1" presStyleCnt="7" custScaleY="8487" custLinFactNeighborX="-276" custLinFactNeighborY="-26577">
        <dgm:presLayoutVars>
          <dgm:chMax val="0"/>
          <dgm:bulletEnabled val="1"/>
        </dgm:presLayoutVars>
      </dgm:prSet>
      <dgm:spPr/>
    </dgm:pt>
    <dgm:pt modelId="{D6995383-759F-0746-98F1-EC117D4C15F4}" type="pres">
      <dgm:prSet presAssocID="{5F04EEAA-9571-409B-A182-D51DD1AE1CB3}" presName="spacer" presStyleCnt="0"/>
      <dgm:spPr/>
    </dgm:pt>
    <dgm:pt modelId="{D7CE5562-16B9-2541-8C3A-5888E4F8974E}" type="pres">
      <dgm:prSet presAssocID="{DFA2FE4C-0AAE-8148-8AF5-8C7857226A39}" presName="parentText" presStyleLbl="node1" presStyleIdx="2" presStyleCnt="7" custScaleY="8487" custLinFactNeighborX="276" custLinFactNeighborY="-44291">
        <dgm:presLayoutVars>
          <dgm:chMax val="0"/>
          <dgm:bulletEnabled val="1"/>
        </dgm:presLayoutVars>
      </dgm:prSet>
      <dgm:spPr/>
    </dgm:pt>
    <dgm:pt modelId="{D69E54EA-1E9F-EB4A-90E5-3F0145ED80EF}" type="pres">
      <dgm:prSet presAssocID="{CA546946-5F0A-6C4E-9AB6-BD30859065FC}" presName="spacer" presStyleCnt="0"/>
      <dgm:spPr/>
    </dgm:pt>
    <dgm:pt modelId="{8342D90D-6175-5C43-9D44-AE004FD2A89C}" type="pres">
      <dgm:prSet presAssocID="{374360B6-39AB-44F2-A769-461132774F16}" presName="parentText" presStyleLbl="node1" presStyleIdx="3" presStyleCnt="7" custScaleY="8487" custLinFactNeighborY="-79733">
        <dgm:presLayoutVars>
          <dgm:chMax val="0"/>
          <dgm:bulletEnabled val="1"/>
        </dgm:presLayoutVars>
      </dgm:prSet>
      <dgm:spPr/>
    </dgm:pt>
    <dgm:pt modelId="{952C3466-7BFC-154E-99D8-8023D4BD9461}" type="pres">
      <dgm:prSet presAssocID="{B27FE116-FB66-4CF1-AA3F-14A2730CA667}" presName="spacer" presStyleCnt="0"/>
      <dgm:spPr/>
    </dgm:pt>
    <dgm:pt modelId="{986DABE7-6250-824B-8B32-23891758BDB4}" type="pres">
      <dgm:prSet presAssocID="{79445C82-8A26-4DEE-9D21-C5AD02779EAE}" presName="parentText" presStyleLbl="node1" presStyleIdx="4" presStyleCnt="7" custScaleY="8487" custLinFactNeighborY="-88599">
        <dgm:presLayoutVars>
          <dgm:chMax val="0"/>
          <dgm:bulletEnabled val="1"/>
        </dgm:presLayoutVars>
      </dgm:prSet>
      <dgm:spPr/>
    </dgm:pt>
    <dgm:pt modelId="{9A6D2976-D83D-6249-B4EE-C90CD2F83D1C}" type="pres">
      <dgm:prSet presAssocID="{D1CEA91B-73D2-49F7-9FB7-C1D654B7D403}" presName="spacer" presStyleCnt="0"/>
      <dgm:spPr/>
    </dgm:pt>
    <dgm:pt modelId="{AA306DDF-1D51-6240-8659-3104598FB6EF}" type="pres">
      <dgm:prSet presAssocID="{310EF90C-96FB-471F-9642-461343FD9880}" presName="parentText" presStyleLbl="node1" presStyleIdx="5" presStyleCnt="7" custScaleY="8487" custLinFactY="-799" custLinFactNeighborX="-276" custLinFactNeighborY="-100000">
        <dgm:presLayoutVars>
          <dgm:chMax val="0"/>
          <dgm:bulletEnabled val="1"/>
        </dgm:presLayoutVars>
      </dgm:prSet>
      <dgm:spPr/>
    </dgm:pt>
    <dgm:pt modelId="{1BB59772-F659-3741-AD1A-2ABF303E5B64}" type="pres">
      <dgm:prSet presAssocID="{CC70BE50-7C2C-46B4-912C-26C3B39FB7A2}" presName="spacer" presStyleCnt="0"/>
      <dgm:spPr/>
    </dgm:pt>
    <dgm:pt modelId="{55FA97D6-110D-1B46-A4A1-42D586B5C082}" type="pres">
      <dgm:prSet presAssocID="{E662B3D9-695C-4CCD-835A-8A52427CB1E7}" presName="parentText" presStyleLbl="node1" presStyleIdx="6" presStyleCnt="7" custScaleY="8487" custLinFactY="-2272" custLinFactNeighborY="-100000">
        <dgm:presLayoutVars>
          <dgm:chMax val="0"/>
          <dgm:bulletEnabled val="1"/>
        </dgm:presLayoutVars>
      </dgm:prSet>
      <dgm:spPr/>
    </dgm:pt>
  </dgm:ptLst>
  <dgm:cxnLst>
    <dgm:cxn modelId="{0DEFF003-015C-49E4-9D1A-B5D64037951D}" srcId="{D0DA595A-0743-4D00-9D02-3AEA1CFBB631}" destId="{79445C82-8A26-4DEE-9D21-C5AD02779EAE}" srcOrd="4" destOrd="0" parTransId="{75C280A5-3AA2-48C3-8DD8-89DAD10D4DBC}" sibTransId="{D1CEA91B-73D2-49F7-9FB7-C1D654B7D403}"/>
    <dgm:cxn modelId="{F690370E-E2BC-A144-85D5-FE84D1B77C4E}" type="presOf" srcId="{79445C82-8A26-4DEE-9D21-C5AD02779EAE}" destId="{986DABE7-6250-824B-8B32-23891758BDB4}" srcOrd="0" destOrd="0" presId="urn:microsoft.com/office/officeart/2005/8/layout/vList2"/>
    <dgm:cxn modelId="{E08E690E-5BFF-8641-9049-16946A76A4C4}" type="presOf" srcId="{DFA2FE4C-0AAE-8148-8AF5-8C7857226A39}" destId="{D7CE5562-16B9-2541-8C3A-5888E4F8974E}" srcOrd="0" destOrd="0" presId="urn:microsoft.com/office/officeart/2005/8/layout/vList2"/>
    <dgm:cxn modelId="{3DCBCF36-32E7-4935-8843-F3D534E885DF}" srcId="{D0DA595A-0743-4D00-9D02-3AEA1CFBB631}" destId="{374360B6-39AB-44F2-A769-461132774F16}" srcOrd="3" destOrd="0" parTransId="{0A4EA1E8-F0BD-423F-9F66-481AB50DB375}" sibTransId="{B27FE116-FB66-4CF1-AA3F-14A2730CA667}"/>
    <dgm:cxn modelId="{3A324637-7AE7-4014-930C-66C9512B0550}" srcId="{D0DA595A-0743-4D00-9D02-3AEA1CFBB631}" destId="{50BFA125-BE67-46AF-AD4A-D898338E1C14}" srcOrd="1" destOrd="0" parTransId="{2099F4F6-9F6C-40A9-AF85-6A15DAFA66BF}" sibTransId="{5F04EEAA-9571-409B-A182-D51DD1AE1CB3}"/>
    <dgm:cxn modelId="{7B09EB3F-6C03-4661-AC92-FB77711599E4}" srcId="{D0DA595A-0743-4D00-9D02-3AEA1CFBB631}" destId="{310EF90C-96FB-471F-9642-461343FD9880}" srcOrd="5" destOrd="0" parTransId="{9AD2134E-0A18-4E57-B89C-7F397938490D}" sibTransId="{CC70BE50-7C2C-46B4-912C-26C3B39FB7A2}"/>
    <dgm:cxn modelId="{4D50024D-1F2C-1347-94AE-F790DD7E7461}" type="presOf" srcId="{E662B3D9-695C-4CCD-835A-8A52427CB1E7}" destId="{55FA97D6-110D-1B46-A4A1-42D586B5C082}" srcOrd="0" destOrd="0" presId="urn:microsoft.com/office/officeart/2005/8/layout/vList2"/>
    <dgm:cxn modelId="{EA17F55F-6DC6-624E-81D2-DB25BA9EEBB7}" srcId="{D0DA595A-0743-4D00-9D02-3AEA1CFBB631}" destId="{DFA2FE4C-0AAE-8148-8AF5-8C7857226A39}" srcOrd="2" destOrd="0" parTransId="{7F86B2E5-778D-FD49-8AE5-3D4796C41597}" sibTransId="{CA546946-5F0A-6C4E-9AB6-BD30859065FC}"/>
    <dgm:cxn modelId="{07172D66-A4CC-447D-94FF-E16082B4A05D}" srcId="{D0DA595A-0743-4D00-9D02-3AEA1CFBB631}" destId="{E662B3D9-695C-4CCD-835A-8A52427CB1E7}" srcOrd="6" destOrd="0" parTransId="{90A51CCD-CE1E-4F4B-A407-C14BD9C6E425}" sibTransId="{2A8B1C89-ADC9-4356-BFA3-7642E5A4833D}"/>
    <dgm:cxn modelId="{9B4184A6-4805-A142-8C63-3A6FDB9C9946}" type="presOf" srcId="{374360B6-39AB-44F2-A769-461132774F16}" destId="{8342D90D-6175-5C43-9D44-AE004FD2A89C}" srcOrd="0" destOrd="0" presId="urn:microsoft.com/office/officeart/2005/8/layout/vList2"/>
    <dgm:cxn modelId="{3889F6B7-A49E-AA44-8BB8-2BEF4EB95367}" type="presOf" srcId="{3CD4AF12-7143-4791-8927-EF04D613D72E}" destId="{D0F0EE1D-3E39-0B49-92C3-67C7D035D7F3}" srcOrd="0" destOrd="0" presId="urn:microsoft.com/office/officeart/2005/8/layout/vList2"/>
    <dgm:cxn modelId="{E12E02D5-E632-4A50-8110-C7B8FB4B1954}" srcId="{D0DA595A-0743-4D00-9D02-3AEA1CFBB631}" destId="{3CD4AF12-7143-4791-8927-EF04D613D72E}" srcOrd="0" destOrd="0" parTransId="{20063500-6834-47FE-B800-F0C5C84D52C2}" sibTransId="{FC1FB010-00D6-480D-895D-03147A595EA3}"/>
    <dgm:cxn modelId="{AD37AFDA-76E8-6E4D-B43F-DAFB071E4C23}" type="presOf" srcId="{50BFA125-BE67-46AF-AD4A-D898338E1C14}" destId="{80E0C328-57AA-CB44-957D-A4263C4D1F91}" srcOrd="0" destOrd="0" presId="urn:microsoft.com/office/officeart/2005/8/layout/vList2"/>
    <dgm:cxn modelId="{F06DDEFB-F532-814B-AEB8-61D2F631D8E6}" type="presOf" srcId="{D0DA595A-0743-4D00-9D02-3AEA1CFBB631}" destId="{7258D529-75BF-C447-AF84-B2324671D050}" srcOrd="0" destOrd="0" presId="urn:microsoft.com/office/officeart/2005/8/layout/vList2"/>
    <dgm:cxn modelId="{80FBE4FE-6EA6-ED4D-B5A3-31D03895E33E}" type="presOf" srcId="{310EF90C-96FB-471F-9642-461343FD9880}" destId="{AA306DDF-1D51-6240-8659-3104598FB6EF}" srcOrd="0" destOrd="0" presId="urn:microsoft.com/office/officeart/2005/8/layout/vList2"/>
    <dgm:cxn modelId="{7617D205-2A97-CB4D-856E-0A4571D9B940}" type="presParOf" srcId="{7258D529-75BF-C447-AF84-B2324671D050}" destId="{D0F0EE1D-3E39-0B49-92C3-67C7D035D7F3}" srcOrd="0" destOrd="0" presId="urn:microsoft.com/office/officeart/2005/8/layout/vList2"/>
    <dgm:cxn modelId="{2CC87F7D-4858-2D40-AAED-2935E01CA435}" type="presParOf" srcId="{7258D529-75BF-C447-AF84-B2324671D050}" destId="{A0395AF6-D520-4440-8D80-824558EAE14B}" srcOrd="1" destOrd="0" presId="urn:microsoft.com/office/officeart/2005/8/layout/vList2"/>
    <dgm:cxn modelId="{B8EACECD-49CC-DA4C-8487-09C3A2375023}" type="presParOf" srcId="{7258D529-75BF-C447-AF84-B2324671D050}" destId="{80E0C328-57AA-CB44-957D-A4263C4D1F91}" srcOrd="2" destOrd="0" presId="urn:microsoft.com/office/officeart/2005/8/layout/vList2"/>
    <dgm:cxn modelId="{BF224744-494A-954F-90EA-8FC6C90111ED}" type="presParOf" srcId="{7258D529-75BF-C447-AF84-B2324671D050}" destId="{D6995383-759F-0746-98F1-EC117D4C15F4}" srcOrd="3" destOrd="0" presId="urn:microsoft.com/office/officeart/2005/8/layout/vList2"/>
    <dgm:cxn modelId="{63A2C351-D162-3749-BDBE-8C7306958E57}" type="presParOf" srcId="{7258D529-75BF-C447-AF84-B2324671D050}" destId="{D7CE5562-16B9-2541-8C3A-5888E4F8974E}" srcOrd="4" destOrd="0" presId="urn:microsoft.com/office/officeart/2005/8/layout/vList2"/>
    <dgm:cxn modelId="{272CC10F-22A8-8943-A0E6-373C42CA2F5B}" type="presParOf" srcId="{7258D529-75BF-C447-AF84-B2324671D050}" destId="{D69E54EA-1E9F-EB4A-90E5-3F0145ED80EF}" srcOrd="5" destOrd="0" presId="urn:microsoft.com/office/officeart/2005/8/layout/vList2"/>
    <dgm:cxn modelId="{5F884070-94EF-2D48-9EC9-64BFD29082C9}" type="presParOf" srcId="{7258D529-75BF-C447-AF84-B2324671D050}" destId="{8342D90D-6175-5C43-9D44-AE004FD2A89C}" srcOrd="6" destOrd="0" presId="urn:microsoft.com/office/officeart/2005/8/layout/vList2"/>
    <dgm:cxn modelId="{1D5007B2-55AD-8247-8D67-F6E2BAE52ACB}" type="presParOf" srcId="{7258D529-75BF-C447-AF84-B2324671D050}" destId="{952C3466-7BFC-154E-99D8-8023D4BD9461}" srcOrd="7" destOrd="0" presId="urn:microsoft.com/office/officeart/2005/8/layout/vList2"/>
    <dgm:cxn modelId="{958EBA00-0F5F-2E49-A407-F0215B86FEB6}" type="presParOf" srcId="{7258D529-75BF-C447-AF84-B2324671D050}" destId="{986DABE7-6250-824B-8B32-23891758BDB4}" srcOrd="8" destOrd="0" presId="urn:microsoft.com/office/officeart/2005/8/layout/vList2"/>
    <dgm:cxn modelId="{DE2289C4-FA85-DD43-A750-D77C16DC7189}" type="presParOf" srcId="{7258D529-75BF-C447-AF84-B2324671D050}" destId="{9A6D2976-D83D-6249-B4EE-C90CD2F83D1C}" srcOrd="9" destOrd="0" presId="urn:microsoft.com/office/officeart/2005/8/layout/vList2"/>
    <dgm:cxn modelId="{63B18581-54CC-DF4F-865C-B2411F765B6C}" type="presParOf" srcId="{7258D529-75BF-C447-AF84-B2324671D050}" destId="{AA306DDF-1D51-6240-8659-3104598FB6EF}" srcOrd="10" destOrd="0" presId="urn:microsoft.com/office/officeart/2005/8/layout/vList2"/>
    <dgm:cxn modelId="{35D7D498-8937-AD45-A969-885CED9EF60E}" type="presParOf" srcId="{7258D529-75BF-C447-AF84-B2324671D050}" destId="{1BB59772-F659-3741-AD1A-2ABF303E5B64}" srcOrd="11" destOrd="0" presId="urn:microsoft.com/office/officeart/2005/8/layout/vList2"/>
    <dgm:cxn modelId="{7CAC030E-3F96-964C-8A69-F22104F153E8}" type="presParOf" srcId="{7258D529-75BF-C447-AF84-B2324671D050}" destId="{55FA97D6-110D-1B46-A4A1-42D586B5C082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0DA595A-0743-4D00-9D02-3AEA1CFBB63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81F8817-CA18-B541-A9C6-8BF5AC15A40A}">
      <dgm:prSet/>
      <dgm:spPr/>
      <dgm:t>
        <a:bodyPr/>
        <a:lstStyle/>
        <a:p>
          <a:r>
            <a:rPr lang="en-US" dirty="0"/>
            <a:t>33 – Methanol as a Hydrogen Carrier</a:t>
          </a:r>
        </a:p>
      </dgm:t>
    </dgm:pt>
    <dgm:pt modelId="{54D73B90-8AE3-0143-A6EA-8BB6440B6188}" type="parTrans" cxnId="{76EF4BC6-A739-4F46-AE14-6BF13334500F}">
      <dgm:prSet/>
      <dgm:spPr/>
      <dgm:t>
        <a:bodyPr/>
        <a:lstStyle/>
        <a:p>
          <a:endParaRPr lang="en-US"/>
        </a:p>
      </dgm:t>
    </dgm:pt>
    <dgm:pt modelId="{B582D02A-519D-9245-8A2D-A3A433C01565}" type="sibTrans" cxnId="{76EF4BC6-A739-4F46-AE14-6BF13334500F}">
      <dgm:prSet/>
      <dgm:spPr/>
      <dgm:t>
        <a:bodyPr/>
        <a:lstStyle/>
        <a:p>
          <a:endParaRPr lang="en-US"/>
        </a:p>
      </dgm:t>
    </dgm:pt>
    <dgm:pt modelId="{0FBB25B7-AC3D-8847-97DF-1B397A3EFD14}">
      <dgm:prSet/>
      <dgm:spPr/>
      <dgm:t>
        <a:bodyPr/>
        <a:lstStyle/>
        <a:p>
          <a:r>
            <a:rPr lang="en-US" dirty="0"/>
            <a:t>36 – AAA and New Day Hydrogen Hydrogen</a:t>
          </a:r>
        </a:p>
      </dgm:t>
    </dgm:pt>
    <dgm:pt modelId="{2C6E19E9-C187-E340-9BB3-D02CBE54FBEC}" type="parTrans" cxnId="{C7868F57-5381-044A-A06D-53D88F39FBA8}">
      <dgm:prSet/>
      <dgm:spPr/>
      <dgm:t>
        <a:bodyPr/>
        <a:lstStyle/>
        <a:p>
          <a:endParaRPr lang="en-US"/>
        </a:p>
      </dgm:t>
    </dgm:pt>
    <dgm:pt modelId="{513B31D4-0553-E24F-A5B2-824612D26099}" type="sibTrans" cxnId="{C7868F57-5381-044A-A06D-53D88F39FBA8}">
      <dgm:prSet/>
      <dgm:spPr/>
      <dgm:t>
        <a:bodyPr/>
        <a:lstStyle/>
        <a:p>
          <a:endParaRPr lang="en-US"/>
        </a:p>
      </dgm:t>
    </dgm:pt>
    <dgm:pt modelId="{FFA9A8A4-B782-7A41-85FE-17615C6B5BA9}">
      <dgm:prSet/>
      <dgm:spPr/>
      <dgm:t>
        <a:bodyPr/>
        <a:lstStyle/>
        <a:p>
          <a:r>
            <a:rPr lang="en-US" dirty="0"/>
            <a:t>43 – Hydrogen Piston Engines with </a:t>
          </a:r>
          <a:r>
            <a:rPr lang="en-US" i="1" dirty="0"/>
            <a:t>Cummins</a:t>
          </a:r>
          <a:endParaRPr lang="en-US" dirty="0"/>
        </a:p>
      </dgm:t>
    </dgm:pt>
    <dgm:pt modelId="{1B806EF6-0CF2-BF4D-BBA9-BE8C50235573}" type="parTrans" cxnId="{4E12280B-D348-E148-AB18-C82035A80A5C}">
      <dgm:prSet/>
      <dgm:spPr/>
      <dgm:t>
        <a:bodyPr/>
        <a:lstStyle/>
        <a:p>
          <a:endParaRPr lang="en-US"/>
        </a:p>
      </dgm:t>
    </dgm:pt>
    <dgm:pt modelId="{C1801E63-6B0B-B847-BCD1-A93575996C91}" type="sibTrans" cxnId="{4E12280B-D348-E148-AB18-C82035A80A5C}">
      <dgm:prSet/>
      <dgm:spPr/>
      <dgm:t>
        <a:bodyPr/>
        <a:lstStyle/>
        <a:p>
          <a:endParaRPr lang="en-US"/>
        </a:p>
      </dgm:t>
    </dgm:pt>
    <dgm:pt modelId="{E8325A3C-10A6-B84F-B375-C968E84F0F31}">
      <dgm:prSet/>
      <dgm:spPr/>
      <dgm:t>
        <a:bodyPr/>
        <a:lstStyle/>
        <a:p>
          <a:r>
            <a:rPr lang="en-US" dirty="0"/>
            <a:t>51 – Practical Direct-Air Carbon Capture with Algae</a:t>
          </a:r>
          <a:endParaRPr lang="en-US" i="1" dirty="0"/>
        </a:p>
      </dgm:t>
    </dgm:pt>
    <dgm:pt modelId="{0F6316A4-1E0D-A440-8032-933FCD2B839C}" type="parTrans" cxnId="{6879E6F8-1583-184E-91CF-F506D80C5D41}">
      <dgm:prSet/>
      <dgm:spPr/>
      <dgm:t>
        <a:bodyPr/>
        <a:lstStyle/>
        <a:p>
          <a:endParaRPr lang="en-US"/>
        </a:p>
      </dgm:t>
    </dgm:pt>
    <dgm:pt modelId="{AE01E1C6-B4A0-844A-97CC-2FBC43922065}" type="sibTrans" cxnId="{6879E6F8-1583-184E-91CF-F506D80C5D41}">
      <dgm:prSet/>
      <dgm:spPr/>
      <dgm:t>
        <a:bodyPr/>
        <a:lstStyle/>
        <a:p>
          <a:endParaRPr lang="en-US"/>
        </a:p>
      </dgm:t>
    </dgm:pt>
    <dgm:pt modelId="{2AC149F4-7D11-0F49-81F7-A6305342FD77}">
      <dgm:prSet/>
      <dgm:spPr/>
      <dgm:t>
        <a:bodyPr/>
        <a:lstStyle/>
        <a:p>
          <a:r>
            <a:rPr lang="en-US" dirty="0"/>
            <a:t>34 – Hydrogen for Hydrogen Skeptics</a:t>
          </a:r>
        </a:p>
      </dgm:t>
    </dgm:pt>
    <dgm:pt modelId="{DFD34A0F-1D2B-EC45-BAA8-8D6FC49BCF1F}" type="parTrans" cxnId="{C29BE42A-9216-9F4B-84A5-8AF7A71F6FF9}">
      <dgm:prSet/>
      <dgm:spPr/>
      <dgm:t>
        <a:bodyPr/>
        <a:lstStyle/>
        <a:p>
          <a:endParaRPr lang="en-US"/>
        </a:p>
      </dgm:t>
    </dgm:pt>
    <dgm:pt modelId="{29445131-926C-FA44-91D3-9E575E841643}" type="sibTrans" cxnId="{C29BE42A-9216-9F4B-84A5-8AF7A71F6FF9}">
      <dgm:prSet/>
      <dgm:spPr/>
      <dgm:t>
        <a:bodyPr/>
        <a:lstStyle/>
        <a:p>
          <a:endParaRPr lang="en-US"/>
        </a:p>
      </dgm:t>
    </dgm:pt>
    <dgm:pt modelId="{7D3FFB3E-1326-364F-8C5B-5D005AB792B2}">
      <dgm:prSet/>
      <dgm:spPr/>
      <dgm:t>
        <a:bodyPr/>
        <a:lstStyle/>
        <a:p>
          <a:r>
            <a:rPr lang="en-US" dirty="0"/>
            <a:t>31 – Comparing EV Fueling and Battery Charging at Scale</a:t>
          </a:r>
        </a:p>
      </dgm:t>
    </dgm:pt>
    <dgm:pt modelId="{10A53CD6-EC2A-3F4D-B257-7AC368EC6531}" type="parTrans" cxnId="{2024D2AD-6716-2D42-AE09-E2C6636EBD64}">
      <dgm:prSet/>
      <dgm:spPr/>
      <dgm:t>
        <a:bodyPr/>
        <a:lstStyle/>
        <a:p>
          <a:endParaRPr lang="en-US"/>
        </a:p>
      </dgm:t>
    </dgm:pt>
    <dgm:pt modelId="{167D163B-49AF-7A4D-8B8B-E6578398DCD4}" type="sibTrans" cxnId="{2024D2AD-6716-2D42-AE09-E2C6636EBD64}">
      <dgm:prSet/>
      <dgm:spPr/>
      <dgm:t>
        <a:bodyPr/>
        <a:lstStyle/>
        <a:p>
          <a:endParaRPr lang="en-US"/>
        </a:p>
      </dgm:t>
    </dgm:pt>
    <dgm:pt modelId="{F83B3471-58E8-2141-A2E6-CC8D87E65A81}">
      <dgm:prSet/>
      <dgm:spPr/>
      <dgm:t>
        <a:bodyPr/>
        <a:lstStyle/>
        <a:p>
          <a:r>
            <a:rPr lang="en-US" dirty="0"/>
            <a:t>29 – Resolving the Hydrogen Color Chaos</a:t>
          </a:r>
        </a:p>
      </dgm:t>
    </dgm:pt>
    <dgm:pt modelId="{C9C4F645-4371-164B-89C5-9BC92494345C}" type="parTrans" cxnId="{615FE47E-00A0-254D-9A0A-63970F883C21}">
      <dgm:prSet/>
      <dgm:spPr/>
      <dgm:t>
        <a:bodyPr/>
        <a:lstStyle/>
        <a:p>
          <a:endParaRPr lang="en-US"/>
        </a:p>
      </dgm:t>
    </dgm:pt>
    <dgm:pt modelId="{731A3B6C-8A88-C342-8C76-F8563DC26C3D}" type="sibTrans" cxnId="{615FE47E-00A0-254D-9A0A-63970F883C21}">
      <dgm:prSet/>
      <dgm:spPr/>
      <dgm:t>
        <a:bodyPr/>
        <a:lstStyle/>
        <a:p>
          <a:endParaRPr lang="en-US"/>
        </a:p>
      </dgm:t>
    </dgm:pt>
    <dgm:pt modelId="{8187DE2D-1971-464C-9E0A-358362478116}">
      <dgm:prSet/>
      <dgm:spPr/>
      <dgm:t>
        <a:bodyPr/>
        <a:lstStyle/>
        <a:p>
          <a:r>
            <a:rPr lang="en-US" dirty="0"/>
            <a:t>26 – Which EV Would Einstein Buy?</a:t>
          </a:r>
        </a:p>
      </dgm:t>
    </dgm:pt>
    <dgm:pt modelId="{574E0CC1-DD50-4A41-BB1D-8539E5C7FED5}" type="parTrans" cxnId="{B2285B98-7245-EC44-9247-1F110C94888E}">
      <dgm:prSet/>
      <dgm:spPr/>
      <dgm:t>
        <a:bodyPr/>
        <a:lstStyle/>
        <a:p>
          <a:endParaRPr lang="en-US"/>
        </a:p>
      </dgm:t>
    </dgm:pt>
    <dgm:pt modelId="{01C7C0F2-0953-BE4A-BC96-EF8BF5FE6581}" type="sibTrans" cxnId="{B2285B98-7245-EC44-9247-1F110C94888E}">
      <dgm:prSet/>
      <dgm:spPr/>
      <dgm:t>
        <a:bodyPr/>
        <a:lstStyle/>
        <a:p>
          <a:endParaRPr lang="en-US"/>
        </a:p>
      </dgm:t>
    </dgm:pt>
    <dgm:pt modelId="{7258D529-75BF-C447-AF84-B2324671D050}" type="pres">
      <dgm:prSet presAssocID="{D0DA595A-0743-4D00-9D02-3AEA1CFBB631}" presName="linear" presStyleCnt="0">
        <dgm:presLayoutVars>
          <dgm:animLvl val="lvl"/>
          <dgm:resizeHandles val="exact"/>
        </dgm:presLayoutVars>
      </dgm:prSet>
      <dgm:spPr/>
    </dgm:pt>
    <dgm:pt modelId="{CC72C840-FA7F-8540-9533-EAE5AD7657BA}" type="pres">
      <dgm:prSet presAssocID="{8187DE2D-1971-464C-9E0A-358362478116}" presName="parentText" presStyleLbl="node1" presStyleIdx="0" presStyleCnt="8">
        <dgm:presLayoutVars>
          <dgm:chMax val="0"/>
          <dgm:bulletEnabled val="1"/>
        </dgm:presLayoutVars>
      </dgm:prSet>
      <dgm:spPr/>
    </dgm:pt>
    <dgm:pt modelId="{8B9FB43D-BA39-BD4C-A450-B3EB46FC85D7}" type="pres">
      <dgm:prSet presAssocID="{01C7C0F2-0953-BE4A-BC96-EF8BF5FE6581}" presName="spacer" presStyleCnt="0"/>
      <dgm:spPr/>
    </dgm:pt>
    <dgm:pt modelId="{3183D654-BF04-6547-849B-E6645B113298}" type="pres">
      <dgm:prSet presAssocID="{F83B3471-58E8-2141-A2E6-CC8D87E65A81}" presName="parentText" presStyleLbl="node1" presStyleIdx="1" presStyleCnt="8">
        <dgm:presLayoutVars>
          <dgm:chMax val="0"/>
          <dgm:bulletEnabled val="1"/>
        </dgm:presLayoutVars>
      </dgm:prSet>
      <dgm:spPr/>
    </dgm:pt>
    <dgm:pt modelId="{D57A7677-4EC9-714C-BE7E-7DFA2EEE4DB9}" type="pres">
      <dgm:prSet presAssocID="{731A3B6C-8A88-C342-8C76-F8563DC26C3D}" presName="spacer" presStyleCnt="0"/>
      <dgm:spPr/>
    </dgm:pt>
    <dgm:pt modelId="{612D079C-0D78-AF4F-9FFB-BD372A0E87AA}" type="pres">
      <dgm:prSet presAssocID="{7D3FFB3E-1326-364F-8C5B-5D005AB792B2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BD0C76C8-B7B7-3F45-89DA-A481A5260848}" type="pres">
      <dgm:prSet presAssocID="{167D163B-49AF-7A4D-8B8B-E6578398DCD4}" presName="spacer" presStyleCnt="0"/>
      <dgm:spPr/>
    </dgm:pt>
    <dgm:pt modelId="{ABC88F59-729E-E143-BD26-0D81C819C34B}" type="pres">
      <dgm:prSet presAssocID="{581F8817-CA18-B541-A9C6-8BF5AC15A40A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08928332-B554-0148-967A-221D2B7EC298}" type="pres">
      <dgm:prSet presAssocID="{B582D02A-519D-9245-8A2D-A3A433C01565}" presName="spacer" presStyleCnt="0"/>
      <dgm:spPr/>
    </dgm:pt>
    <dgm:pt modelId="{9718BED4-FC78-F44A-BCD5-ABB463C7330F}" type="pres">
      <dgm:prSet presAssocID="{2AC149F4-7D11-0F49-81F7-A6305342FD77}" presName="parentText" presStyleLbl="node1" presStyleIdx="4" presStyleCnt="8">
        <dgm:presLayoutVars>
          <dgm:chMax val="0"/>
          <dgm:bulletEnabled val="1"/>
        </dgm:presLayoutVars>
      </dgm:prSet>
      <dgm:spPr/>
    </dgm:pt>
    <dgm:pt modelId="{C5F00D34-3723-8F43-A610-5923F84E0171}" type="pres">
      <dgm:prSet presAssocID="{29445131-926C-FA44-91D3-9E575E841643}" presName="spacer" presStyleCnt="0"/>
      <dgm:spPr/>
    </dgm:pt>
    <dgm:pt modelId="{1FADE0CF-0CEA-2F42-8135-B9513352AC74}" type="pres">
      <dgm:prSet presAssocID="{0FBB25B7-AC3D-8847-97DF-1B397A3EFD14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B5ADEFA3-DED9-2A4F-9292-1E8E53FE0443}" type="pres">
      <dgm:prSet presAssocID="{513B31D4-0553-E24F-A5B2-824612D26099}" presName="spacer" presStyleCnt="0"/>
      <dgm:spPr/>
    </dgm:pt>
    <dgm:pt modelId="{DD0A27E3-1DAA-784C-A28A-4DC73CA4F146}" type="pres">
      <dgm:prSet presAssocID="{FFA9A8A4-B782-7A41-85FE-17615C6B5BA9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D42873B8-EBC1-4142-9107-7D661DDB3DE4}" type="pres">
      <dgm:prSet presAssocID="{C1801E63-6B0B-B847-BCD1-A93575996C91}" presName="spacer" presStyleCnt="0"/>
      <dgm:spPr/>
    </dgm:pt>
    <dgm:pt modelId="{172CC634-06FA-1E48-A063-FAF3479CF915}" type="pres">
      <dgm:prSet presAssocID="{E8325A3C-10A6-B84F-B375-C968E84F0F31}" presName="parentText" presStyleLbl="node1" presStyleIdx="7" presStyleCnt="8">
        <dgm:presLayoutVars>
          <dgm:chMax val="0"/>
          <dgm:bulletEnabled val="1"/>
        </dgm:presLayoutVars>
      </dgm:prSet>
      <dgm:spPr/>
    </dgm:pt>
  </dgm:ptLst>
  <dgm:cxnLst>
    <dgm:cxn modelId="{4E12280B-D348-E148-AB18-C82035A80A5C}" srcId="{D0DA595A-0743-4D00-9D02-3AEA1CFBB631}" destId="{FFA9A8A4-B782-7A41-85FE-17615C6B5BA9}" srcOrd="6" destOrd="0" parTransId="{1B806EF6-0CF2-BF4D-BBA9-BE8C50235573}" sibTransId="{C1801E63-6B0B-B847-BCD1-A93575996C91}"/>
    <dgm:cxn modelId="{B9C15224-E1B6-AD40-A5D7-8E80820F0A7F}" type="presOf" srcId="{581F8817-CA18-B541-A9C6-8BF5AC15A40A}" destId="{ABC88F59-729E-E143-BD26-0D81C819C34B}" srcOrd="0" destOrd="0" presId="urn:microsoft.com/office/officeart/2005/8/layout/vList2"/>
    <dgm:cxn modelId="{C29BE42A-9216-9F4B-84A5-8AF7A71F6FF9}" srcId="{D0DA595A-0743-4D00-9D02-3AEA1CFBB631}" destId="{2AC149F4-7D11-0F49-81F7-A6305342FD77}" srcOrd="4" destOrd="0" parTransId="{DFD34A0F-1D2B-EC45-BAA8-8D6FC49BCF1F}" sibTransId="{29445131-926C-FA44-91D3-9E575E841643}"/>
    <dgm:cxn modelId="{20779546-5432-664F-8041-AF0EF709735F}" type="presOf" srcId="{8187DE2D-1971-464C-9E0A-358362478116}" destId="{CC72C840-FA7F-8540-9533-EAE5AD7657BA}" srcOrd="0" destOrd="0" presId="urn:microsoft.com/office/officeart/2005/8/layout/vList2"/>
    <dgm:cxn modelId="{C7868F57-5381-044A-A06D-53D88F39FBA8}" srcId="{D0DA595A-0743-4D00-9D02-3AEA1CFBB631}" destId="{0FBB25B7-AC3D-8847-97DF-1B397A3EFD14}" srcOrd="5" destOrd="0" parTransId="{2C6E19E9-C187-E340-9BB3-D02CBE54FBEC}" sibTransId="{513B31D4-0553-E24F-A5B2-824612D26099}"/>
    <dgm:cxn modelId="{C8034A7A-9404-7E42-BBBE-213E6D3F1DDE}" type="presOf" srcId="{F83B3471-58E8-2141-A2E6-CC8D87E65A81}" destId="{3183D654-BF04-6547-849B-E6645B113298}" srcOrd="0" destOrd="0" presId="urn:microsoft.com/office/officeart/2005/8/layout/vList2"/>
    <dgm:cxn modelId="{615FE47E-00A0-254D-9A0A-63970F883C21}" srcId="{D0DA595A-0743-4D00-9D02-3AEA1CFBB631}" destId="{F83B3471-58E8-2141-A2E6-CC8D87E65A81}" srcOrd="1" destOrd="0" parTransId="{C9C4F645-4371-164B-89C5-9BC92494345C}" sibTransId="{731A3B6C-8A88-C342-8C76-F8563DC26C3D}"/>
    <dgm:cxn modelId="{B2285B98-7245-EC44-9247-1F110C94888E}" srcId="{D0DA595A-0743-4D00-9D02-3AEA1CFBB631}" destId="{8187DE2D-1971-464C-9E0A-358362478116}" srcOrd="0" destOrd="0" parTransId="{574E0CC1-DD50-4A41-BB1D-8539E5C7FED5}" sibTransId="{01C7C0F2-0953-BE4A-BC96-EF8BF5FE6581}"/>
    <dgm:cxn modelId="{2024D2AD-6716-2D42-AE09-E2C6636EBD64}" srcId="{D0DA595A-0743-4D00-9D02-3AEA1CFBB631}" destId="{7D3FFB3E-1326-364F-8C5B-5D005AB792B2}" srcOrd="2" destOrd="0" parTransId="{10A53CD6-EC2A-3F4D-B257-7AC368EC6531}" sibTransId="{167D163B-49AF-7A4D-8B8B-E6578398DCD4}"/>
    <dgm:cxn modelId="{FF8F0DBB-91EC-9B41-A700-090B963F829B}" type="presOf" srcId="{E8325A3C-10A6-B84F-B375-C968E84F0F31}" destId="{172CC634-06FA-1E48-A063-FAF3479CF915}" srcOrd="0" destOrd="0" presId="urn:microsoft.com/office/officeart/2005/8/layout/vList2"/>
    <dgm:cxn modelId="{959894BD-44C8-2F4B-A670-5766BFDAD32F}" type="presOf" srcId="{0FBB25B7-AC3D-8847-97DF-1B397A3EFD14}" destId="{1FADE0CF-0CEA-2F42-8135-B9513352AC74}" srcOrd="0" destOrd="0" presId="urn:microsoft.com/office/officeart/2005/8/layout/vList2"/>
    <dgm:cxn modelId="{76EF4BC6-A739-4F46-AE14-6BF13334500F}" srcId="{D0DA595A-0743-4D00-9D02-3AEA1CFBB631}" destId="{581F8817-CA18-B541-A9C6-8BF5AC15A40A}" srcOrd="3" destOrd="0" parTransId="{54D73B90-8AE3-0143-A6EA-8BB6440B6188}" sibTransId="{B582D02A-519D-9245-8A2D-A3A433C01565}"/>
    <dgm:cxn modelId="{B126C6E7-FD54-9D48-95BF-B5F309DE6187}" type="presOf" srcId="{7D3FFB3E-1326-364F-8C5B-5D005AB792B2}" destId="{612D079C-0D78-AF4F-9FFB-BD372A0E87AA}" srcOrd="0" destOrd="0" presId="urn:microsoft.com/office/officeart/2005/8/layout/vList2"/>
    <dgm:cxn modelId="{732126EA-562B-BB47-9CFD-A79FBE66B0FA}" type="presOf" srcId="{2AC149F4-7D11-0F49-81F7-A6305342FD77}" destId="{9718BED4-FC78-F44A-BCD5-ABB463C7330F}" srcOrd="0" destOrd="0" presId="urn:microsoft.com/office/officeart/2005/8/layout/vList2"/>
    <dgm:cxn modelId="{D12D11EB-A9EF-D247-8025-179D6826823B}" type="presOf" srcId="{FFA9A8A4-B782-7A41-85FE-17615C6B5BA9}" destId="{DD0A27E3-1DAA-784C-A28A-4DC73CA4F146}" srcOrd="0" destOrd="0" presId="urn:microsoft.com/office/officeart/2005/8/layout/vList2"/>
    <dgm:cxn modelId="{6879E6F8-1583-184E-91CF-F506D80C5D41}" srcId="{D0DA595A-0743-4D00-9D02-3AEA1CFBB631}" destId="{E8325A3C-10A6-B84F-B375-C968E84F0F31}" srcOrd="7" destOrd="0" parTransId="{0F6316A4-1E0D-A440-8032-933FCD2B839C}" sibTransId="{AE01E1C6-B4A0-844A-97CC-2FBC43922065}"/>
    <dgm:cxn modelId="{F06DDEFB-F532-814B-AEB8-61D2F631D8E6}" type="presOf" srcId="{D0DA595A-0743-4D00-9D02-3AEA1CFBB631}" destId="{7258D529-75BF-C447-AF84-B2324671D050}" srcOrd="0" destOrd="0" presId="urn:microsoft.com/office/officeart/2005/8/layout/vList2"/>
    <dgm:cxn modelId="{C0AE9555-CF7E-CB4E-8B3D-6C20C18AB9D2}" type="presParOf" srcId="{7258D529-75BF-C447-AF84-B2324671D050}" destId="{CC72C840-FA7F-8540-9533-EAE5AD7657BA}" srcOrd="0" destOrd="0" presId="urn:microsoft.com/office/officeart/2005/8/layout/vList2"/>
    <dgm:cxn modelId="{4A3FDBA4-9B6A-EF45-AE9B-E744EDB3B531}" type="presParOf" srcId="{7258D529-75BF-C447-AF84-B2324671D050}" destId="{8B9FB43D-BA39-BD4C-A450-B3EB46FC85D7}" srcOrd="1" destOrd="0" presId="urn:microsoft.com/office/officeart/2005/8/layout/vList2"/>
    <dgm:cxn modelId="{DDFA2EAA-9260-8847-8015-916E6EF999BE}" type="presParOf" srcId="{7258D529-75BF-C447-AF84-B2324671D050}" destId="{3183D654-BF04-6547-849B-E6645B113298}" srcOrd="2" destOrd="0" presId="urn:microsoft.com/office/officeart/2005/8/layout/vList2"/>
    <dgm:cxn modelId="{9CCBFAAE-306D-AB4B-8A25-D94ABE549A2C}" type="presParOf" srcId="{7258D529-75BF-C447-AF84-B2324671D050}" destId="{D57A7677-4EC9-714C-BE7E-7DFA2EEE4DB9}" srcOrd="3" destOrd="0" presId="urn:microsoft.com/office/officeart/2005/8/layout/vList2"/>
    <dgm:cxn modelId="{A319E4FB-A42C-364A-8415-E088C7748196}" type="presParOf" srcId="{7258D529-75BF-C447-AF84-B2324671D050}" destId="{612D079C-0D78-AF4F-9FFB-BD372A0E87AA}" srcOrd="4" destOrd="0" presId="urn:microsoft.com/office/officeart/2005/8/layout/vList2"/>
    <dgm:cxn modelId="{672364A6-49C1-1F47-B1FD-348A8555AE0A}" type="presParOf" srcId="{7258D529-75BF-C447-AF84-B2324671D050}" destId="{BD0C76C8-B7B7-3F45-89DA-A481A5260848}" srcOrd="5" destOrd="0" presId="urn:microsoft.com/office/officeart/2005/8/layout/vList2"/>
    <dgm:cxn modelId="{61154AD8-BBAD-2B42-BAE7-F826EB068D30}" type="presParOf" srcId="{7258D529-75BF-C447-AF84-B2324671D050}" destId="{ABC88F59-729E-E143-BD26-0D81C819C34B}" srcOrd="6" destOrd="0" presId="urn:microsoft.com/office/officeart/2005/8/layout/vList2"/>
    <dgm:cxn modelId="{E952B8AB-F55F-AC43-A7C8-64D22351BAA9}" type="presParOf" srcId="{7258D529-75BF-C447-AF84-B2324671D050}" destId="{08928332-B554-0148-967A-221D2B7EC298}" srcOrd="7" destOrd="0" presId="urn:microsoft.com/office/officeart/2005/8/layout/vList2"/>
    <dgm:cxn modelId="{4CB2A452-243D-6B46-ABA4-3DB5686AC024}" type="presParOf" srcId="{7258D529-75BF-C447-AF84-B2324671D050}" destId="{9718BED4-FC78-F44A-BCD5-ABB463C7330F}" srcOrd="8" destOrd="0" presId="urn:microsoft.com/office/officeart/2005/8/layout/vList2"/>
    <dgm:cxn modelId="{07ADCB05-2FD2-1444-A3CA-1A1B864192B1}" type="presParOf" srcId="{7258D529-75BF-C447-AF84-B2324671D050}" destId="{C5F00D34-3723-8F43-A610-5923F84E0171}" srcOrd="9" destOrd="0" presId="urn:microsoft.com/office/officeart/2005/8/layout/vList2"/>
    <dgm:cxn modelId="{D5A4FDFF-8340-C548-8401-9BC7E29CF7BD}" type="presParOf" srcId="{7258D529-75BF-C447-AF84-B2324671D050}" destId="{1FADE0CF-0CEA-2F42-8135-B9513352AC74}" srcOrd="10" destOrd="0" presId="urn:microsoft.com/office/officeart/2005/8/layout/vList2"/>
    <dgm:cxn modelId="{EA793823-3138-D647-93F1-FDA43F2FE2BF}" type="presParOf" srcId="{7258D529-75BF-C447-AF84-B2324671D050}" destId="{B5ADEFA3-DED9-2A4F-9292-1E8E53FE0443}" srcOrd="11" destOrd="0" presId="urn:microsoft.com/office/officeart/2005/8/layout/vList2"/>
    <dgm:cxn modelId="{415E53CC-6326-7A45-A3AA-6F3B0025004A}" type="presParOf" srcId="{7258D529-75BF-C447-AF84-B2324671D050}" destId="{DD0A27E3-1DAA-784C-A28A-4DC73CA4F146}" srcOrd="12" destOrd="0" presId="urn:microsoft.com/office/officeart/2005/8/layout/vList2"/>
    <dgm:cxn modelId="{232C65DC-9741-0D42-AACA-EDDA9366F549}" type="presParOf" srcId="{7258D529-75BF-C447-AF84-B2324671D050}" destId="{D42873B8-EBC1-4142-9107-7D661DDB3DE4}" srcOrd="13" destOrd="0" presId="urn:microsoft.com/office/officeart/2005/8/layout/vList2"/>
    <dgm:cxn modelId="{9DA30113-148E-7447-B56E-59E861D17D6D}" type="presParOf" srcId="{7258D529-75BF-C447-AF84-B2324671D050}" destId="{172CC634-06FA-1E48-A063-FAF3479CF915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0DA595A-0743-4D00-9D02-3AEA1CFBB63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CD4AF12-7143-4791-8927-EF04D613D72E}">
      <dgm:prSet/>
      <dgm:spPr/>
      <dgm:t>
        <a:bodyPr/>
        <a:lstStyle/>
        <a:p>
          <a:r>
            <a:rPr lang="en-US" dirty="0"/>
            <a:t>58 – Natural Gas to Hydrogen and Solid Carbon with </a:t>
          </a:r>
          <a:r>
            <a:rPr lang="en-US" i="1" dirty="0"/>
            <a:t>Modern Electron</a:t>
          </a:r>
          <a:endParaRPr lang="en-US" dirty="0"/>
        </a:p>
      </dgm:t>
    </dgm:pt>
    <dgm:pt modelId="{20063500-6834-47FE-B800-F0C5C84D52C2}" type="parTrans" cxnId="{E12E02D5-E632-4A50-8110-C7B8FB4B1954}">
      <dgm:prSet/>
      <dgm:spPr/>
      <dgm:t>
        <a:bodyPr/>
        <a:lstStyle/>
        <a:p>
          <a:endParaRPr lang="en-US"/>
        </a:p>
      </dgm:t>
    </dgm:pt>
    <dgm:pt modelId="{FC1FB010-00D6-480D-895D-03147A595EA3}" type="sibTrans" cxnId="{E12E02D5-E632-4A50-8110-C7B8FB4B1954}">
      <dgm:prSet/>
      <dgm:spPr/>
      <dgm:t>
        <a:bodyPr/>
        <a:lstStyle/>
        <a:p>
          <a:endParaRPr lang="en-US"/>
        </a:p>
      </dgm:t>
    </dgm:pt>
    <dgm:pt modelId="{B098649A-CE38-564D-AE9C-A7C2120D25D2}">
      <dgm:prSet/>
      <dgm:spPr/>
      <dgm:t>
        <a:bodyPr/>
        <a:lstStyle/>
        <a:p>
          <a:r>
            <a:rPr lang="en-US" dirty="0"/>
            <a:t>61 – Natural Hydrogen Wells with </a:t>
          </a:r>
          <a:r>
            <a:rPr lang="en-US" i="1" dirty="0"/>
            <a:t>Natural Hydrogen Energy</a:t>
          </a:r>
          <a:endParaRPr lang="en-US" dirty="0"/>
        </a:p>
      </dgm:t>
    </dgm:pt>
    <dgm:pt modelId="{8A6748E6-F72D-584C-8E80-E213D0FFC3BB}" type="parTrans" cxnId="{5D127987-E6D2-B547-8158-7BFC92C791BF}">
      <dgm:prSet/>
      <dgm:spPr/>
      <dgm:t>
        <a:bodyPr/>
        <a:lstStyle/>
        <a:p>
          <a:endParaRPr lang="en-US"/>
        </a:p>
      </dgm:t>
    </dgm:pt>
    <dgm:pt modelId="{A73AB384-8496-C645-8C58-DE413E914D75}" type="sibTrans" cxnId="{5D127987-E6D2-B547-8158-7BFC92C791BF}">
      <dgm:prSet/>
      <dgm:spPr/>
      <dgm:t>
        <a:bodyPr/>
        <a:lstStyle/>
        <a:p>
          <a:endParaRPr lang="en-US"/>
        </a:p>
      </dgm:t>
    </dgm:pt>
    <dgm:pt modelId="{3FE6B70E-2859-974E-ABD6-D8ED6153C8BE}">
      <dgm:prSet/>
      <dgm:spPr/>
      <dgm:t>
        <a:bodyPr/>
        <a:lstStyle/>
        <a:p>
          <a:r>
            <a:rPr lang="en-US" dirty="0"/>
            <a:t>64 – Geothermal Energy to Hydrogen with </a:t>
          </a:r>
          <a:r>
            <a:rPr lang="en-US" i="1" dirty="0"/>
            <a:t>H2 Synergy</a:t>
          </a:r>
          <a:endParaRPr lang="en-US" dirty="0"/>
        </a:p>
      </dgm:t>
    </dgm:pt>
    <dgm:pt modelId="{BBC80EE9-1BDB-BC4B-87B8-9E69D8A81FFD}" type="sibTrans" cxnId="{5A11CAA9-A990-804F-8FC5-E16FDE353282}">
      <dgm:prSet/>
      <dgm:spPr/>
      <dgm:t>
        <a:bodyPr/>
        <a:lstStyle/>
        <a:p>
          <a:endParaRPr lang="en-US"/>
        </a:p>
      </dgm:t>
    </dgm:pt>
    <dgm:pt modelId="{25D31DEB-A520-0B48-A20B-0FE00F00008A}" type="parTrans" cxnId="{5A11CAA9-A990-804F-8FC5-E16FDE353282}">
      <dgm:prSet/>
      <dgm:spPr/>
      <dgm:t>
        <a:bodyPr/>
        <a:lstStyle/>
        <a:p>
          <a:endParaRPr lang="en-US"/>
        </a:p>
      </dgm:t>
    </dgm:pt>
    <dgm:pt modelId="{B167F266-4D78-DD44-A344-A006E938E78B}">
      <dgm:prSet/>
      <dgm:spPr/>
      <dgm:t>
        <a:bodyPr/>
        <a:lstStyle/>
        <a:p>
          <a:r>
            <a:rPr lang="en-US" dirty="0"/>
            <a:t>69 – Hydrogen for light-duty vehicles</a:t>
          </a:r>
        </a:p>
      </dgm:t>
    </dgm:pt>
    <dgm:pt modelId="{338A5073-5C74-2748-9483-89EA8FE91A77}" type="sibTrans" cxnId="{79B09EF7-F343-8443-BADF-0FA971FDB4DE}">
      <dgm:prSet/>
      <dgm:spPr/>
      <dgm:t>
        <a:bodyPr/>
        <a:lstStyle/>
        <a:p>
          <a:endParaRPr lang="en-US"/>
        </a:p>
      </dgm:t>
    </dgm:pt>
    <dgm:pt modelId="{ADE40AC7-9795-1941-AA14-125B314A57B0}" type="parTrans" cxnId="{79B09EF7-F343-8443-BADF-0FA971FDB4DE}">
      <dgm:prSet/>
      <dgm:spPr/>
      <dgm:t>
        <a:bodyPr/>
        <a:lstStyle/>
        <a:p>
          <a:endParaRPr lang="en-US"/>
        </a:p>
      </dgm:t>
    </dgm:pt>
    <dgm:pt modelId="{46F32EF1-6221-E340-869C-7A39F044434E}">
      <dgm:prSet/>
      <dgm:spPr/>
      <dgm:t>
        <a:bodyPr/>
        <a:lstStyle/>
        <a:p>
          <a:r>
            <a:rPr lang="en-US" dirty="0"/>
            <a:t>71 – Deploying FCEV’s outside California</a:t>
          </a:r>
        </a:p>
      </dgm:t>
    </dgm:pt>
    <dgm:pt modelId="{C9E2D1F6-F611-4148-8B02-D58BF79FB47F}" type="sibTrans" cxnId="{60CD3961-0B3B-0B4E-801C-7D96240E3AC8}">
      <dgm:prSet/>
      <dgm:spPr/>
      <dgm:t>
        <a:bodyPr/>
        <a:lstStyle/>
        <a:p>
          <a:endParaRPr lang="en-US"/>
        </a:p>
      </dgm:t>
    </dgm:pt>
    <dgm:pt modelId="{39821665-53AA-3A46-AC46-285AEB1C621B}" type="parTrans" cxnId="{60CD3961-0B3B-0B4E-801C-7D96240E3AC8}">
      <dgm:prSet/>
      <dgm:spPr/>
      <dgm:t>
        <a:bodyPr/>
        <a:lstStyle/>
        <a:p>
          <a:endParaRPr lang="en-US"/>
        </a:p>
      </dgm:t>
    </dgm:pt>
    <dgm:pt modelId="{0A4CFFEB-C35C-A24C-830B-0696108CCB6A}">
      <dgm:prSet/>
      <dgm:spPr/>
      <dgm:t>
        <a:bodyPr/>
        <a:lstStyle/>
        <a:p>
          <a:r>
            <a:rPr lang="en-US" dirty="0"/>
            <a:t>70 – CO2 Direct air capture using algae</a:t>
          </a:r>
        </a:p>
      </dgm:t>
    </dgm:pt>
    <dgm:pt modelId="{4FF3A321-E8DA-6F45-BC65-992BDB926E93}" type="sibTrans" cxnId="{03BC0CA6-8287-C740-BDD0-DBA66810D381}">
      <dgm:prSet/>
      <dgm:spPr/>
      <dgm:t>
        <a:bodyPr/>
        <a:lstStyle/>
        <a:p>
          <a:endParaRPr lang="en-US"/>
        </a:p>
      </dgm:t>
    </dgm:pt>
    <dgm:pt modelId="{D9A12ABE-0925-A443-A234-B24A6A120398}" type="parTrans" cxnId="{03BC0CA6-8287-C740-BDD0-DBA66810D381}">
      <dgm:prSet/>
      <dgm:spPr/>
      <dgm:t>
        <a:bodyPr/>
        <a:lstStyle/>
        <a:p>
          <a:endParaRPr lang="en-US"/>
        </a:p>
      </dgm:t>
    </dgm:pt>
    <dgm:pt modelId="{3239D880-EA62-FE4A-8F96-6595AAB1FFBD}">
      <dgm:prSet/>
      <dgm:spPr/>
      <dgm:t>
        <a:bodyPr/>
        <a:lstStyle/>
        <a:p>
          <a:r>
            <a:rPr lang="en-US" dirty="0"/>
            <a:t>63 – New Electrolyzer Catalysts with </a:t>
          </a:r>
          <a:r>
            <a:rPr lang="en-US" i="1" dirty="0"/>
            <a:t>H2U Technologies</a:t>
          </a:r>
          <a:endParaRPr lang="en-US" dirty="0"/>
        </a:p>
      </dgm:t>
    </dgm:pt>
    <dgm:pt modelId="{CCA2C59D-5C66-9044-8181-5606F1E5343E}" type="parTrans" cxnId="{63A81E3A-D7B0-9648-AE16-B9968912A404}">
      <dgm:prSet/>
      <dgm:spPr/>
      <dgm:t>
        <a:bodyPr/>
        <a:lstStyle/>
        <a:p>
          <a:endParaRPr lang="en-US"/>
        </a:p>
      </dgm:t>
    </dgm:pt>
    <dgm:pt modelId="{D8015336-4A23-BC4B-BA84-D1E6B7F74A20}" type="sibTrans" cxnId="{63A81E3A-D7B0-9648-AE16-B9968912A404}">
      <dgm:prSet/>
      <dgm:spPr/>
      <dgm:t>
        <a:bodyPr/>
        <a:lstStyle/>
        <a:p>
          <a:endParaRPr lang="en-US"/>
        </a:p>
      </dgm:t>
    </dgm:pt>
    <dgm:pt modelId="{7258D529-75BF-C447-AF84-B2324671D050}" type="pres">
      <dgm:prSet presAssocID="{D0DA595A-0743-4D00-9D02-3AEA1CFBB631}" presName="linear" presStyleCnt="0">
        <dgm:presLayoutVars>
          <dgm:animLvl val="lvl"/>
          <dgm:resizeHandles val="exact"/>
        </dgm:presLayoutVars>
      </dgm:prSet>
      <dgm:spPr/>
    </dgm:pt>
    <dgm:pt modelId="{D0F0EE1D-3E39-0B49-92C3-67C7D035D7F3}" type="pres">
      <dgm:prSet presAssocID="{3CD4AF12-7143-4791-8927-EF04D613D72E}" presName="parentText" presStyleLbl="node1" presStyleIdx="0" presStyleCnt="7" custScaleY="32711" custLinFactNeighborY="57243">
        <dgm:presLayoutVars>
          <dgm:chMax val="0"/>
          <dgm:bulletEnabled val="1"/>
        </dgm:presLayoutVars>
      </dgm:prSet>
      <dgm:spPr/>
    </dgm:pt>
    <dgm:pt modelId="{707478AC-002A-3944-91D8-7F54A502400D}" type="pres">
      <dgm:prSet presAssocID="{FC1FB010-00D6-480D-895D-03147A595EA3}" presName="spacer" presStyleCnt="0"/>
      <dgm:spPr/>
    </dgm:pt>
    <dgm:pt modelId="{B0DF01A8-47AA-FB44-B940-E75C0863778C}" type="pres">
      <dgm:prSet presAssocID="{B098649A-CE38-564D-AE9C-A7C2120D25D2}" presName="parentText" presStyleLbl="node1" presStyleIdx="1" presStyleCnt="7" custScaleY="32711" custLinFactNeighborY="38162">
        <dgm:presLayoutVars>
          <dgm:chMax val="0"/>
          <dgm:bulletEnabled val="1"/>
        </dgm:presLayoutVars>
      </dgm:prSet>
      <dgm:spPr/>
    </dgm:pt>
    <dgm:pt modelId="{921AD30A-3CB2-C24A-8385-C645ED6FE26E}" type="pres">
      <dgm:prSet presAssocID="{A73AB384-8496-C645-8C58-DE413E914D75}" presName="spacer" presStyleCnt="0"/>
      <dgm:spPr/>
    </dgm:pt>
    <dgm:pt modelId="{99D3FD35-EA36-1F44-AA17-F64CD790F105}" type="pres">
      <dgm:prSet presAssocID="{3239D880-EA62-FE4A-8F96-6595AAB1FFBD}" presName="parentText" presStyleLbl="node1" presStyleIdx="2" presStyleCnt="7" custScaleY="32711" custLinFactNeighborY="19081">
        <dgm:presLayoutVars>
          <dgm:chMax val="0"/>
          <dgm:bulletEnabled val="1"/>
        </dgm:presLayoutVars>
      </dgm:prSet>
      <dgm:spPr/>
    </dgm:pt>
    <dgm:pt modelId="{8E301431-E02F-C148-BC53-05D4684E70CE}" type="pres">
      <dgm:prSet presAssocID="{D8015336-4A23-BC4B-BA84-D1E6B7F74A20}" presName="spacer" presStyleCnt="0"/>
      <dgm:spPr/>
    </dgm:pt>
    <dgm:pt modelId="{3B6DF02D-4401-C046-8F9C-40C72B27FBFA}" type="pres">
      <dgm:prSet presAssocID="{3FE6B70E-2859-974E-ABD6-D8ED6153C8BE}" presName="parentText" presStyleLbl="node1" presStyleIdx="3" presStyleCnt="7" custScaleY="32711">
        <dgm:presLayoutVars>
          <dgm:chMax val="0"/>
          <dgm:bulletEnabled val="1"/>
        </dgm:presLayoutVars>
      </dgm:prSet>
      <dgm:spPr/>
    </dgm:pt>
    <dgm:pt modelId="{65D6CE9F-C8B2-234F-A147-7EC7413A7544}" type="pres">
      <dgm:prSet presAssocID="{BBC80EE9-1BDB-BC4B-87B8-9E69D8A81FFD}" presName="spacer" presStyleCnt="0"/>
      <dgm:spPr/>
    </dgm:pt>
    <dgm:pt modelId="{5841D267-DF1D-AD48-9D97-02140FF54CF8}" type="pres">
      <dgm:prSet presAssocID="{B167F266-4D78-DD44-A344-A006E938E78B}" presName="parentText" presStyleLbl="node1" presStyleIdx="4" presStyleCnt="7" custScaleY="32711" custLinFactNeighborY="-19081">
        <dgm:presLayoutVars>
          <dgm:chMax val="0"/>
          <dgm:bulletEnabled val="1"/>
        </dgm:presLayoutVars>
      </dgm:prSet>
      <dgm:spPr/>
    </dgm:pt>
    <dgm:pt modelId="{F3C693F7-7781-C44E-8C72-A0E237BFD670}" type="pres">
      <dgm:prSet presAssocID="{338A5073-5C74-2748-9483-89EA8FE91A77}" presName="spacer" presStyleCnt="0"/>
      <dgm:spPr/>
    </dgm:pt>
    <dgm:pt modelId="{BF64465B-EE4A-5A4F-97D3-7BDB3BAEAAD3}" type="pres">
      <dgm:prSet presAssocID="{0A4CFFEB-C35C-A24C-830B-0696108CCB6A}" presName="parentText" presStyleLbl="node1" presStyleIdx="5" presStyleCnt="7" custScaleY="32711" custLinFactNeighborY="-57243">
        <dgm:presLayoutVars>
          <dgm:chMax val="0"/>
          <dgm:bulletEnabled val="1"/>
        </dgm:presLayoutVars>
      </dgm:prSet>
      <dgm:spPr/>
    </dgm:pt>
    <dgm:pt modelId="{24A517A6-C66B-D449-B25B-58A2B7D2F984}" type="pres">
      <dgm:prSet presAssocID="{4FF3A321-E8DA-6F45-BC65-992BDB926E93}" presName="spacer" presStyleCnt="0"/>
      <dgm:spPr/>
    </dgm:pt>
    <dgm:pt modelId="{E4BA3E21-B8B6-9B4A-B73C-F835ABA8C5A7}" type="pres">
      <dgm:prSet presAssocID="{46F32EF1-6221-E340-869C-7A39F044434E}" presName="parentText" presStyleLbl="node1" presStyleIdx="6" presStyleCnt="7" custScaleY="32711" custLinFactNeighborY="-76324">
        <dgm:presLayoutVars>
          <dgm:chMax val="0"/>
          <dgm:bulletEnabled val="1"/>
        </dgm:presLayoutVars>
      </dgm:prSet>
      <dgm:spPr/>
    </dgm:pt>
  </dgm:ptLst>
  <dgm:cxnLst>
    <dgm:cxn modelId="{63A81E3A-D7B0-9648-AE16-B9968912A404}" srcId="{D0DA595A-0743-4D00-9D02-3AEA1CFBB631}" destId="{3239D880-EA62-FE4A-8F96-6595AAB1FFBD}" srcOrd="2" destOrd="0" parTransId="{CCA2C59D-5C66-9044-8181-5606F1E5343E}" sibTransId="{D8015336-4A23-BC4B-BA84-D1E6B7F74A20}"/>
    <dgm:cxn modelId="{EAD70648-AE53-3E4F-9734-799AAF2C638B}" type="presOf" srcId="{0A4CFFEB-C35C-A24C-830B-0696108CCB6A}" destId="{BF64465B-EE4A-5A4F-97D3-7BDB3BAEAAD3}" srcOrd="0" destOrd="0" presId="urn:microsoft.com/office/officeart/2005/8/layout/vList2"/>
    <dgm:cxn modelId="{9B6BD75C-A15A-6843-A2DC-9A71D67776B9}" type="presOf" srcId="{B167F266-4D78-DD44-A344-A006E938E78B}" destId="{5841D267-DF1D-AD48-9D97-02140FF54CF8}" srcOrd="0" destOrd="0" presId="urn:microsoft.com/office/officeart/2005/8/layout/vList2"/>
    <dgm:cxn modelId="{60CD3961-0B3B-0B4E-801C-7D96240E3AC8}" srcId="{D0DA595A-0743-4D00-9D02-3AEA1CFBB631}" destId="{46F32EF1-6221-E340-869C-7A39F044434E}" srcOrd="6" destOrd="0" parTransId="{39821665-53AA-3A46-AC46-285AEB1C621B}" sibTransId="{C9E2D1F6-F611-4148-8B02-D58BF79FB47F}"/>
    <dgm:cxn modelId="{D9380868-61D1-B841-9B56-48AE266EA489}" type="presOf" srcId="{B098649A-CE38-564D-AE9C-A7C2120D25D2}" destId="{B0DF01A8-47AA-FB44-B940-E75C0863778C}" srcOrd="0" destOrd="0" presId="urn:microsoft.com/office/officeart/2005/8/layout/vList2"/>
    <dgm:cxn modelId="{5D127987-E6D2-B547-8158-7BFC92C791BF}" srcId="{D0DA595A-0743-4D00-9D02-3AEA1CFBB631}" destId="{B098649A-CE38-564D-AE9C-A7C2120D25D2}" srcOrd="1" destOrd="0" parTransId="{8A6748E6-F72D-584C-8E80-E213D0FFC3BB}" sibTransId="{A73AB384-8496-C645-8C58-DE413E914D75}"/>
    <dgm:cxn modelId="{03BC0CA6-8287-C740-BDD0-DBA66810D381}" srcId="{D0DA595A-0743-4D00-9D02-3AEA1CFBB631}" destId="{0A4CFFEB-C35C-A24C-830B-0696108CCB6A}" srcOrd="5" destOrd="0" parTransId="{D9A12ABE-0925-A443-A234-B24A6A120398}" sibTransId="{4FF3A321-E8DA-6F45-BC65-992BDB926E93}"/>
    <dgm:cxn modelId="{5A11CAA9-A990-804F-8FC5-E16FDE353282}" srcId="{D0DA595A-0743-4D00-9D02-3AEA1CFBB631}" destId="{3FE6B70E-2859-974E-ABD6-D8ED6153C8BE}" srcOrd="3" destOrd="0" parTransId="{25D31DEB-A520-0B48-A20B-0FE00F00008A}" sibTransId="{BBC80EE9-1BDB-BC4B-87B8-9E69D8A81FFD}"/>
    <dgm:cxn modelId="{3889F6B7-A49E-AA44-8BB8-2BEF4EB95367}" type="presOf" srcId="{3CD4AF12-7143-4791-8927-EF04D613D72E}" destId="{D0F0EE1D-3E39-0B49-92C3-67C7D035D7F3}" srcOrd="0" destOrd="0" presId="urn:microsoft.com/office/officeart/2005/8/layout/vList2"/>
    <dgm:cxn modelId="{2BA2B0CD-7F53-3547-A368-9B2F849D0532}" type="presOf" srcId="{3FE6B70E-2859-974E-ABD6-D8ED6153C8BE}" destId="{3B6DF02D-4401-C046-8F9C-40C72B27FBFA}" srcOrd="0" destOrd="0" presId="urn:microsoft.com/office/officeart/2005/8/layout/vList2"/>
    <dgm:cxn modelId="{E12E02D5-E632-4A50-8110-C7B8FB4B1954}" srcId="{D0DA595A-0743-4D00-9D02-3AEA1CFBB631}" destId="{3CD4AF12-7143-4791-8927-EF04D613D72E}" srcOrd="0" destOrd="0" parTransId="{20063500-6834-47FE-B800-F0C5C84D52C2}" sibTransId="{FC1FB010-00D6-480D-895D-03147A595EA3}"/>
    <dgm:cxn modelId="{FBED2CE0-0763-0A4D-ACDC-B1B6D44CB897}" type="presOf" srcId="{3239D880-EA62-FE4A-8F96-6595AAB1FFBD}" destId="{99D3FD35-EA36-1F44-AA17-F64CD790F105}" srcOrd="0" destOrd="0" presId="urn:microsoft.com/office/officeart/2005/8/layout/vList2"/>
    <dgm:cxn modelId="{704B68E0-188F-B74F-BD19-C4BB813F5BD0}" type="presOf" srcId="{46F32EF1-6221-E340-869C-7A39F044434E}" destId="{E4BA3E21-B8B6-9B4A-B73C-F835ABA8C5A7}" srcOrd="0" destOrd="0" presId="urn:microsoft.com/office/officeart/2005/8/layout/vList2"/>
    <dgm:cxn modelId="{79B09EF7-F343-8443-BADF-0FA971FDB4DE}" srcId="{D0DA595A-0743-4D00-9D02-3AEA1CFBB631}" destId="{B167F266-4D78-DD44-A344-A006E938E78B}" srcOrd="4" destOrd="0" parTransId="{ADE40AC7-9795-1941-AA14-125B314A57B0}" sibTransId="{338A5073-5C74-2748-9483-89EA8FE91A77}"/>
    <dgm:cxn modelId="{F06DDEFB-F532-814B-AEB8-61D2F631D8E6}" type="presOf" srcId="{D0DA595A-0743-4D00-9D02-3AEA1CFBB631}" destId="{7258D529-75BF-C447-AF84-B2324671D050}" srcOrd="0" destOrd="0" presId="urn:microsoft.com/office/officeart/2005/8/layout/vList2"/>
    <dgm:cxn modelId="{7617D205-2A97-CB4D-856E-0A4571D9B940}" type="presParOf" srcId="{7258D529-75BF-C447-AF84-B2324671D050}" destId="{D0F0EE1D-3E39-0B49-92C3-67C7D035D7F3}" srcOrd="0" destOrd="0" presId="urn:microsoft.com/office/officeart/2005/8/layout/vList2"/>
    <dgm:cxn modelId="{2FBF1D1F-DDC5-184C-A668-DEE2BB7BF4E5}" type="presParOf" srcId="{7258D529-75BF-C447-AF84-B2324671D050}" destId="{707478AC-002A-3944-91D8-7F54A502400D}" srcOrd="1" destOrd="0" presId="urn:microsoft.com/office/officeart/2005/8/layout/vList2"/>
    <dgm:cxn modelId="{66C23966-05EE-1346-BC22-30AA920A5D5F}" type="presParOf" srcId="{7258D529-75BF-C447-AF84-B2324671D050}" destId="{B0DF01A8-47AA-FB44-B940-E75C0863778C}" srcOrd="2" destOrd="0" presId="urn:microsoft.com/office/officeart/2005/8/layout/vList2"/>
    <dgm:cxn modelId="{26F44CFB-A487-9C48-A965-FBB63234C28B}" type="presParOf" srcId="{7258D529-75BF-C447-AF84-B2324671D050}" destId="{921AD30A-3CB2-C24A-8385-C645ED6FE26E}" srcOrd="3" destOrd="0" presId="urn:microsoft.com/office/officeart/2005/8/layout/vList2"/>
    <dgm:cxn modelId="{9A84DE8A-255F-9249-A204-EB8A8166AB82}" type="presParOf" srcId="{7258D529-75BF-C447-AF84-B2324671D050}" destId="{99D3FD35-EA36-1F44-AA17-F64CD790F105}" srcOrd="4" destOrd="0" presId="urn:microsoft.com/office/officeart/2005/8/layout/vList2"/>
    <dgm:cxn modelId="{AE873944-6D76-5F4E-A2F1-C47BF3230E9F}" type="presParOf" srcId="{7258D529-75BF-C447-AF84-B2324671D050}" destId="{8E301431-E02F-C148-BC53-05D4684E70CE}" srcOrd="5" destOrd="0" presId="urn:microsoft.com/office/officeart/2005/8/layout/vList2"/>
    <dgm:cxn modelId="{6BE3A294-5BC4-1E4A-8EEA-5556E68518D1}" type="presParOf" srcId="{7258D529-75BF-C447-AF84-B2324671D050}" destId="{3B6DF02D-4401-C046-8F9C-40C72B27FBFA}" srcOrd="6" destOrd="0" presId="urn:microsoft.com/office/officeart/2005/8/layout/vList2"/>
    <dgm:cxn modelId="{B67D195D-ABDD-374E-81F1-833DCA5631E9}" type="presParOf" srcId="{7258D529-75BF-C447-AF84-B2324671D050}" destId="{65D6CE9F-C8B2-234F-A147-7EC7413A7544}" srcOrd="7" destOrd="0" presId="urn:microsoft.com/office/officeart/2005/8/layout/vList2"/>
    <dgm:cxn modelId="{F004672F-B6BE-8A4E-BA81-6C74FA5846D5}" type="presParOf" srcId="{7258D529-75BF-C447-AF84-B2324671D050}" destId="{5841D267-DF1D-AD48-9D97-02140FF54CF8}" srcOrd="8" destOrd="0" presId="urn:microsoft.com/office/officeart/2005/8/layout/vList2"/>
    <dgm:cxn modelId="{DE8E2727-2477-BD42-9D53-FE744B38920C}" type="presParOf" srcId="{7258D529-75BF-C447-AF84-B2324671D050}" destId="{F3C693F7-7781-C44E-8C72-A0E237BFD670}" srcOrd="9" destOrd="0" presId="urn:microsoft.com/office/officeart/2005/8/layout/vList2"/>
    <dgm:cxn modelId="{9354B73B-B909-7342-90E6-B63918AAFADF}" type="presParOf" srcId="{7258D529-75BF-C447-AF84-B2324671D050}" destId="{BF64465B-EE4A-5A4F-97D3-7BDB3BAEAAD3}" srcOrd="10" destOrd="0" presId="urn:microsoft.com/office/officeart/2005/8/layout/vList2"/>
    <dgm:cxn modelId="{00C40997-6A40-A241-B7BD-74682F1D18EA}" type="presParOf" srcId="{7258D529-75BF-C447-AF84-B2324671D050}" destId="{24A517A6-C66B-D449-B25B-58A2B7D2F984}" srcOrd="11" destOrd="0" presId="urn:microsoft.com/office/officeart/2005/8/layout/vList2"/>
    <dgm:cxn modelId="{9B71EED5-3A27-F64E-A41C-A55B3F1BC344}" type="presParOf" srcId="{7258D529-75BF-C447-AF84-B2324671D050}" destId="{E4BA3E21-B8B6-9B4A-B73C-F835ABA8C5A7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0DA595A-0743-4D00-9D02-3AEA1CFBB63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F6E225F-3746-E549-87DD-E5F36002ECB9}">
      <dgm:prSet/>
      <dgm:spPr/>
      <dgm:t>
        <a:bodyPr/>
        <a:lstStyle/>
        <a:p>
          <a:r>
            <a:rPr lang="en-US" dirty="0"/>
            <a:t>74 – Element One low-cost hydrogen detectors</a:t>
          </a:r>
        </a:p>
      </dgm:t>
    </dgm:pt>
    <dgm:pt modelId="{44256BB1-E417-164A-86E0-35EF27D4477B}" type="parTrans" cxnId="{7C1639AB-37B0-644A-85FD-CC596857890B}">
      <dgm:prSet/>
      <dgm:spPr/>
      <dgm:t>
        <a:bodyPr/>
        <a:lstStyle/>
        <a:p>
          <a:endParaRPr lang="en-US"/>
        </a:p>
      </dgm:t>
    </dgm:pt>
    <dgm:pt modelId="{DFF9AE9B-C7D8-F443-A6D4-210E80EB986A}" type="sibTrans" cxnId="{7C1639AB-37B0-644A-85FD-CC596857890B}">
      <dgm:prSet/>
      <dgm:spPr/>
      <dgm:t>
        <a:bodyPr/>
        <a:lstStyle/>
        <a:p>
          <a:endParaRPr lang="en-US"/>
        </a:p>
      </dgm:t>
    </dgm:pt>
    <dgm:pt modelId="{3FE6B70E-2859-974E-ABD6-D8ED6153C8BE}">
      <dgm:prSet/>
      <dgm:spPr/>
      <dgm:t>
        <a:bodyPr/>
        <a:lstStyle/>
        <a:p>
          <a:r>
            <a:rPr lang="en-US" dirty="0"/>
            <a:t>75 – 45V PTC and the fallacy of temporal matching</a:t>
          </a:r>
        </a:p>
      </dgm:t>
    </dgm:pt>
    <dgm:pt modelId="{25D31DEB-A520-0B48-A20B-0FE00F00008A}" type="parTrans" cxnId="{5A11CAA9-A990-804F-8FC5-E16FDE353282}">
      <dgm:prSet/>
      <dgm:spPr/>
      <dgm:t>
        <a:bodyPr/>
        <a:lstStyle/>
        <a:p>
          <a:endParaRPr lang="en-US"/>
        </a:p>
      </dgm:t>
    </dgm:pt>
    <dgm:pt modelId="{BBC80EE9-1BDB-BC4B-87B8-9E69D8A81FFD}" type="sibTrans" cxnId="{5A11CAA9-A990-804F-8FC5-E16FDE353282}">
      <dgm:prSet/>
      <dgm:spPr/>
      <dgm:t>
        <a:bodyPr/>
        <a:lstStyle/>
        <a:p>
          <a:endParaRPr lang="en-US"/>
        </a:p>
      </dgm:t>
    </dgm:pt>
    <dgm:pt modelId="{B167F266-4D78-DD44-A344-A006E938E78B}">
      <dgm:prSet/>
      <dgm:spPr/>
      <dgm:t>
        <a:bodyPr/>
        <a:lstStyle/>
        <a:p>
          <a:r>
            <a:rPr lang="en-US" dirty="0"/>
            <a:t>79 – Where will we use hydrogen?</a:t>
          </a:r>
        </a:p>
      </dgm:t>
    </dgm:pt>
    <dgm:pt modelId="{ADE40AC7-9795-1941-AA14-125B314A57B0}" type="parTrans" cxnId="{79B09EF7-F343-8443-BADF-0FA971FDB4DE}">
      <dgm:prSet/>
      <dgm:spPr/>
      <dgm:t>
        <a:bodyPr/>
        <a:lstStyle/>
        <a:p>
          <a:endParaRPr lang="en-US"/>
        </a:p>
      </dgm:t>
    </dgm:pt>
    <dgm:pt modelId="{338A5073-5C74-2748-9483-89EA8FE91A77}" type="sibTrans" cxnId="{79B09EF7-F343-8443-BADF-0FA971FDB4DE}">
      <dgm:prSet/>
      <dgm:spPr/>
      <dgm:t>
        <a:bodyPr/>
        <a:lstStyle/>
        <a:p>
          <a:endParaRPr lang="en-US"/>
        </a:p>
      </dgm:t>
    </dgm:pt>
    <dgm:pt modelId="{5848B85C-490F-9C4D-A9EF-5FE680A04EC6}">
      <dgm:prSet/>
      <dgm:spPr/>
      <dgm:t>
        <a:bodyPr/>
        <a:lstStyle/>
        <a:p>
          <a:r>
            <a:rPr lang="en-US" dirty="0"/>
            <a:t>80 – DOT Grant for three hydrogen fuel stations</a:t>
          </a:r>
        </a:p>
      </dgm:t>
    </dgm:pt>
    <dgm:pt modelId="{6118FA4C-260D-AC4A-B3DC-0DDE20E6E59C}" type="parTrans" cxnId="{635D4EA9-54D5-6F43-9672-B22A65654D22}">
      <dgm:prSet/>
      <dgm:spPr/>
      <dgm:t>
        <a:bodyPr/>
        <a:lstStyle/>
        <a:p>
          <a:endParaRPr lang="en-US"/>
        </a:p>
      </dgm:t>
    </dgm:pt>
    <dgm:pt modelId="{C41E691D-AC57-904C-8D92-207C74962FBA}" type="sibTrans" cxnId="{635D4EA9-54D5-6F43-9672-B22A65654D22}">
      <dgm:prSet/>
      <dgm:spPr/>
      <dgm:t>
        <a:bodyPr/>
        <a:lstStyle/>
        <a:p>
          <a:endParaRPr lang="en-US"/>
        </a:p>
      </dgm:t>
    </dgm:pt>
    <dgm:pt modelId="{9C2D60CB-C613-1046-B5CC-085798877B7F}">
      <dgm:prSet/>
      <dgm:spPr/>
      <dgm:t>
        <a:bodyPr/>
        <a:lstStyle/>
        <a:p>
          <a:r>
            <a:rPr lang="en-US" dirty="0"/>
            <a:t>82 - Natural Hydrogen wells with Geoff Ellis USGS</a:t>
          </a:r>
        </a:p>
      </dgm:t>
    </dgm:pt>
    <dgm:pt modelId="{E62692E7-AE03-7C45-A0B4-57CF80CFEDE9}" type="parTrans" cxnId="{ACA3B434-4FEF-F340-987D-9BC3922F93D7}">
      <dgm:prSet/>
      <dgm:spPr/>
      <dgm:t>
        <a:bodyPr/>
        <a:lstStyle/>
        <a:p>
          <a:endParaRPr lang="en-US"/>
        </a:p>
      </dgm:t>
    </dgm:pt>
    <dgm:pt modelId="{792F4866-498E-774B-96E3-77899B061109}" type="sibTrans" cxnId="{ACA3B434-4FEF-F340-987D-9BC3922F93D7}">
      <dgm:prSet/>
      <dgm:spPr/>
      <dgm:t>
        <a:bodyPr/>
        <a:lstStyle/>
        <a:p>
          <a:endParaRPr lang="en-US"/>
        </a:p>
      </dgm:t>
    </dgm:pt>
    <dgm:pt modelId="{0A4CFFEB-C35C-A24C-830B-0696108CCB6A}">
      <dgm:prSet/>
      <dgm:spPr/>
      <dgm:t>
        <a:bodyPr/>
        <a:lstStyle/>
        <a:p>
          <a:r>
            <a:rPr lang="en-US" dirty="0"/>
            <a:t>85 – </a:t>
          </a:r>
          <a:r>
            <a:rPr lang="en-US" dirty="0" err="1"/>
            <a:t>PlugPower</a:t>
          </a:r>
          <a:endParaRPr lang="en-US" dirty="0"/>
        </a:p>
      </dgm:t>
    </dgm:pt>
    <dgm:pt modelId="{D9A12ABE-0925-A443-A234-B24A6A120398}" type="parTrans" cxnId="{03BC0CA6-8287-C740-BDD0-DBA66810D381}">
      <dgm:prSet/>
      <dgm:spPr/>
      <dgm:t>
        <a:bodyPr/>
        <a:lstStyle/>
        <a:p>
          <a:endParaRPr lang="en-US"/>
        </a:p>
      </dgm:t>
    </dgm:pt>
    <dgm:pt modelId="{4FF3A321-E8DA-6F45-BC65-992BDB926E93}" type="sibTrans" cxnId="{03BC0CA6-8287-C740-BDD0-DBA66810D381}">
      <dgm:prSet/>
      <dgm:spPr/>
      <dgm:t>
        <a:bodyPr/>
        <a:lstStyle/>
        <a:p>
          <a:endParaRPr lang="en-US"/>
        </a:p>
      </dgm:t>
    </dgm:pt>
    <dgm:pt modelId="{46F32EF1-6221-E340-869C-7A39F044434E}">
      <dgm:prSet/>
      <dgm:spPr/>
      <dgm:t>
        <a:bodyPr/>
        <a:lstStyle/>
        <a:p>
          <a:r>
            <a:rPr lang="en-US" dirty="0"/>
            <a:t>87 - TFL Podcast</a:t>
          </a:r>
        </a:p>
      </dgm:t>
    </dgm:pt>
    <dgm:pt modelId="{C9E2D1F6-F611-4148-8B02-D58BF79FB47F}" type="sibTrans" cxnId="{60CD3961-0B3B-0B4E-801C-7D96240E3AC8}">
      <dgm:prSet/>
      <dgm:spPr/>
      <dgm:t>
        <a:bodyPr/>
        <a:lstStyle/>
        <a:p>
          <a:endParaRPr lang="en-US"/>
        </a:p>
      </dgm:t>
    </dgm:pt>
    <dgm:pt modelId="{39821665-53AA-3A46-AC46-285AEB1C621B}" type="parTrans" cxnId="{60CD3961-0B3B-0B4E-801C-7D96240E3AC8}">
      <dgm:prSet/>
      <dgm:spPr/>
      <dgm:t>
        <a:bodyPr/>
        <a:lstStyle/>
        <a:p>
          <a:endParaRPr lang="en-US"/>
        </a:p>
      </dgm:t>
    </dgm:pt>
    <dgm:pt modelId="{7258D529-75BF-C447-AF84-B2324671D050}" type="pres">
      <dgm:prSet presAssocID="{D0DA595A-0743-4D00-9D02-3AEA1CFBB631}" presName="linear" presStyleCnt="0">
        <dgm:presLayoutVars>
          <dgm:animLvl val="lvl"/>
          <dgm:resizeHandles val="exact"/>
        </dgm:presLayoutVars>
      </dgm:prSet>
      <dgm:spPr/>
    </dgm:pt>
    <dgm:pt modelId="{C606A145-9043-3A4D-A3E1-61D5D4C22BA4}" type="pres">
      <dgm:prSet presAssocID="{2F6E225F-3746-E549-87DD-E5F36002ECB9}" presName="parentText" presStyleLbl="node1" presStyleIdx="0" presStyleCnt="7" custScaleY="74241">
        <dgm:presLayoutVars>
          <dgm:chMax val="0"/>
          <dgm:bulletEnabled val="1"/>
        </dgm:presLayoutVars>
      </dgm:prSet>
      <dgm:spPr/>
    </dgm:pt>
    <dgm:pt modelId="{1D83D7A8-F54E-3F44-BBEF-88BFFF4DEFC1}" type="pres">
      <dgm:prSet presAssocID="{DFF9AE9B-C7D8-F443-A6D4-210E80EB986A}" presName="spacer" presStyleCnt="0"/>
      <dgm:spPr/>
    </dgm:pt>
    <dgm:pt modelId="{3B6DF02D-4401-C046-8F9C-40C72B27FBFA}" type="pres">
      <dgm:prSet presAssocID="{3FE6B70E-2859-974E-ABD6-D8ED6153C8BE}" presName="parentText" presStyleLbl="node1" presStyleIdx="1" presStyleCnt="7" custScaleY="74241">
        <dgm:presLayoutVars>
          <dgm:chMax val="0"/>
          <dgm:bulletEnabled val="1"/>
        </dgm:presLayoutVars>
      </dgm:prSet>
      <dgm:spPr/>
    </dgm:pt>
    <dgm:pt modelId="{65D6CE9F-C8B2-234F-A147-7EC7413A7544}" type="pres">
      <dgm:prSet presAssocID="{BBC80EE9-1BDB-BC4B-87B8-9E69D8A81FFD}" presName="spacer" presStyleCnt="0"/>
      <dgm:spPr/>
    </dgm:pt>
    <dgm:pt modelId="{5841D267-DF1D-AD48-9D97-02140FF54CF8}" type="pres">
      <dgm:prSet presAssocID="{B167F266-4D78-DD44-A344-A006E938E78B}" presName="parentText" presStyleLbl="node1" presStyleIdx="2" presStyleCnt="7" custScaleY="74241">
        <dgm:presLayoutVars>
          <dgm:chMax val="0"/>
          <dgm:bulletEnabled val="1"/>
        </dgm:presLayoutVars>
      </dgm:prSet>
      <dgm:spPr/>
    </dgm:pt>
    <dgm:pt modelId="{F3C693F7-7781-C44E-8C72-A0E237BFD670}" type="pres">
      <dgm:prSet presAssocID="{338A5073-5C74-2748-9483-89EA8FE91A77}" presName="spacer" presStyleCnt="0"/>
      <dgm:spPr/>
    </dgm:pt>
    <dgm:pt modelId="{8B11A551-61A7-5F48-B767-BE9391E021FC}" type="pres">
      <dgm:prSet presAssocID="{5848B85C-490F-9C4D-A9EF-5FE680A04EC6}" presName="parentText" presStyleLbl="node1" presStyleIdx="3" presStyleCnt="7" custScaleY="74241">
        <dgm:presLayoutVars>
          <dgm:chMax val="0"/>
          <dgm:bulletEnabled val="1"/>
        </dgm:presLayoutVars>
      </dgm:prSet>
      <dgm:spPr/>
    </dgm:pt>
    <dgm:pt modelId="{95BF1893-697B-5048-B0A1-2E3D3580D1ED}" type="pres">
      <dgm:prSet presAssocID="{C41E691D-AC57-904C-8D92-207C74962FBA}" presName="spacer" presStyleCnt="0"/>
      <dgm:spPr/>
    </dgm:pt>
    <dgm:pt modelId="{AD46BD67-F03B-9445-92C1-04DBDE089B18}" type="pres">
      <dgm:prSet presAssocID="{9C2D60CB-C613-1046-B5CC-085798877B7F}" presName="parentText" presStyleLbl="node1" presStyleIdx="4" presStyleCnt="7" custScaleY="74241">
        <dgm:presLayoutVars>
          <dgm:chMax val="0"/>
          <dgm:bulletEnabled val="1"/>
        </dgm:presLayoutVars>
      </dgm:prSet>
      <dgm:spPr/>
    </dgm:pt>
    <dgm:pt modelId="{36221A29-ECBB-8842-88FD-362C8FDD6AF2}" type="pres">
      <dgm:prSet presAssocID="{792F4866-498E-774B-96E3-77899B061109}" presName="spacer" presStyleCnt="0"/>
      <dgm:spPr/>
    </dgm:pt>
    <dgm:pt modelId="{BF64465B-EE4A-5A4F-97D3-7BDB3BAEAAD3}" type="pres">
      <dgm:prSet presAssocID="{0A4CFFEB-C35C-A24C-830B-0696108CCB6A}" presName="parentText" presStyleLbl="node1" presStyleIdx="5" presStyleCnt="7" custScaleY="74241">
        <dgm:presLayoutVars>
          <dgm:chMax val="0"/>
          <dgm:bulletEnabled val="1"/>
        </dgm:presLayoutVars>
      </dgm:prSet>
      <dgm:spPr/>
    </dgm:pt>
    <dgm:pt modelId="{24A517A6-C66B-D449-B25B-58A2B7D2F984}" type="pres">
      <dgm:prSet presAssocID="{4FF3A321-E8DA-6F45-BC65-992BDB926E93}" presName="spacer" presStyleCnt="0"/>
      <dgm:spPr/>
    </dgm:pt>
    <dgm:pt modelId="{E4BA3E21-B8B6-9B4A-B73C-F835ABA8C5A7}" type="pres">
      <dgm:prSet presAssocID="{46F32EF1-6221-E340-869C-7A39F044434E}" presName="parentText" presStyleLbl="node1" presStyleIdx="6" presStyleCnt="7" custScaleY="74241">
        <dgm:presLayoutVars>
          <dgm:chMax val="0"/>
          <dgm:bulletEnabled val="1"/>
        </dgm:presLayoutVars>
      </dgm:prSet>
      <dgm:spPr/>
    </dgm:pt>
  </dgm:ptLst>
  <dgm:cxnLst>
    <dgm:cxn modelId="{ACA3B434-4FEF-F340-987D-9BC3922F93D7}" srcId="{D0DA595A-0743-4D00-9D02-3AEA1CFBB631}" destId="{9C2D60CB-C613-1046-B5CC-085798877B7F}" srcOrd="4" destOrd="0" parTransId="{E62692E7-AE03-7C45-A0B4-57CF80CFEDE9}" sibTransId="{792F4866-498E-774B-96E3-77899B061109}"/>
    <dgm:cxn modelId="{EAD70648-AE53-3E4F-9734-799AAF2C638B}" type="presOf" srcId="{0A4CFFEB-C35C-A24C-830B-0696108CCB6A}" destId="{BF64465B-EE4A-5A4F-97D3-7BDB3BAEAAD3}" srcOrd="0" destOrd="0" presId="urn:microsoft.com/office/officeart/2005/8/layout/vList2"/>
    <dgm:cxn modelId="{9B6BD75C-A15A-6843-A2DC-9A71D67776B9}" type="presOf" srcId="{B167F266-4D78-DD44-A344-A006E938E78B}" destId="{5841D267-DF1D-AD48-9D97-02140FF54CF8}" srcOrd="0" destOrd="0" presId="urn:microsoft.com/office/officeart/2005/8/layout/vList2"/>
    <dgm:cxn modelId="{60CD3961-0B3B-0B4E-801C-7D96240E3AC8}" srcId="{D0DA595A-0743-4D00-9D02-3AEA1CFBB631}" destId="{46F32EF1-6221-E340-869C-7A39F044434E}" srcOrd="6" destOrd="0" parTransId="{39821665-53AA-3A46-AC46-285AEB1C621B}" sibTransId="{C9E2D1F6-F611-4148-8B02-D58BF79FB47F}"/>
    <dgm:cxn modelId="{03BC0CA6-8287-C740-BDD0-DBA66810D381}" srcId="{D0DA595A-0743-4D00-9D02-3AEA1CFBB631}" destId="{0A4CFFEB-C35C-A24C-830B-0696108CCB6A}" srcOrd="5" destOrd="0" parTransId="{D9A12ABE-0925-A443-A234-B24A6A120398}" sibTransId="{4FF3A321-E8DA-6F45-BC65-992BDB926E93}"/>
    <dgm:cxn modelId="{635D4EA9-54D5-6F43-9672-B22A65654D22}" srcId="{D0DA595A-0743-4D00-9D02-3AEA1CFBB631}" destId="{5848B85C-490F-9C4D-A9EF-5FE680A04EC6}" srcOrd="3" destOrd="0" parTransId="{6118FA4C-260D-AC4A-B3DC-0DDE20E6E59C}" sibTransId="{C41E691D-AC57-904C-8D92-207C74962FBA}"/>
    <dgm:cxn modelId="{5A11CAA9-A990-804F-8FC5-E16FDE353282}" srcId="{D0DA595A-0743-4D00-9D02-3AEA1CFBB631}" destId="{3FE6B70E-2859-974E-ABD6-D8ED6153C8BE}" srcOrd="1" destOrd="0" parTransId="{25D31DEB-A520-0B48-A20B-0FE00F00008A}" sibTransId="{BBC80EE9-1BDB-BC4B-87B8-9E69D8A81FFD}"/>
    <dgm:cxn modelId="{7C1639AB-37B0-644A-85FD-CC596857890B}" srcId="{D0DA595A-0743-4D00-9D02-3AEA1CFBB631}" destId="{2F6E225F-3746-E549-87DD-E5F36002ECB9}" srcOrd="0" destOrd="0" parTransId="{44256BB1-E417-164A-86E0-35EF27D4477B}" sibTransId="{DFF9AE9B-C7D8-F443-A6D4-210E80EB986A}"/>
    <dgm:cxn modelId="{2BA2B0CD-7F53-3547-A368-9B2F849D0532}" type="presOf" srcId="{3FE6B70E-2859-974E-ABD6-D8ED6153C8BE}" destId="{3B6DF02D-4401-C046-8F9C-40C72B27FBFA}" srcOrd="0" destOrd="0" presId="urn:microsoft.com/office/officeart/2005/8/layout/vList2"/>
    <dgm:cxn modelId="{704B68E0-188F-B74F-BD19-C4BB813F5BD0}" type="presOf" srcId="{46F32EF1-6221-E340-869C-7A39F044434E}" destId="{E4BA3E21-B8B6-9B4A-B73C-F835ABA8C5A7}" srcOrd="0" destOrd="0" presId="urn:microsoft.com/office/officeart/2005/8/layout/vList2"/>
    <dgm:cxn modelId="{9F5ABCF3-F36B-D24D-8412-144FE0E27754}" type="presOf" srcId="{5848B85C-490F-9C4D-A9EF-5FE680A04EC6}" destId="{8B11A551-61A7-5F48-B767-BE9391E021FC}" srcOrd="0" destOrd="0" presId="urn:microsoft.com/office/officeart/2005/8/layout/vList2"/>
    <dgm:cxn modelId="{79B09EF7-F343-8443-BADF-0FA971FDB4DE}" srcId="{D0DA595A-0743-4D00-9D02-3AEA1CFBB631}" destId="{B167F266-4D78-DD44-A344-A006E938E78B}" srcOrd="2" destOrd="0" parTransId="{ADE40AC7-9795-1941-AA14-125B314A57B0}" sibTransId="{338A5073-5C74-2748-9483-89EA8FE91A77}"/>
    <dgm:cxn modelId="{BC1BD6F8-AC57-C245-88F4-02289CF9EB9C}" type="presOf" srcId="{2F6E225F-3746-E549-87DD-E5F36002ECB9}" destId="{C606A145-9043-3A4D-A3E1-61D5D4C22BA4}" srcOrd="0" destOrd="0" presId="urn:microsoft.com/office/officeart/2005/8/layout/vList2"/>
    <dgm:cxn modelId="{F06DDEFB-F532-814B-AEB8-61D2F631D8E6}" type="presOf" srcId="{D0DA595A-0743-4D00-9D02-3AEA1CFBB631}" destId="{7258D529-75BF-C447-AF84-B2324671D050}" srcOrd="0" destOrd="0" presId="urn:microsoft.com/office/officeart/2005/8/layout/vList2"/>
    <dgm:cxn modelId="{067E68FD-A76F-BB4D-A5FB-92435043B635}" type="presOf" srcId="{9C2D60CB-C613-1046-B5CC-085798877B7F}" destId="{AD46BD67-F03B-9445-92C1-04DBDE089B18}" srcOrd="0" destOrd="0" presId="urn:microsoft.com/office/officeart/2005/8/layout/vList2"/>
    <dgm:cxn modelId="{55CC3578-05A3-694B-936C-3DCE3795AD63}" type="presParOf" srcId="{7258D529-75BF-C447-AF84-B2324671D050}" destId="{C606A145-9043-3A4D-A3E1-61D5D4C22BA4}" srcOrd="0" destOrd="0" presId="urn:microsoft.com/office/officeart/2005/8/layout/vList2"/>
    <dgm:cxn modelId="{1C3F18DC-8C47-204F-955B-DB1ED38E5578}" type="presParOf" srcId="{7258D529-75BF-C447-AF84-B2324671D050}" destId="{1D83D7A8-F54E-3F44-BBEF-88BFFF4DEFC1}" srcOrd="1" destOrd="0" presId="urn:microsoft.com/office/officeart/2005/8/layout/vList2"/>
    <dgm:cxn modelId="{6BE3A294-5BC4-1E4A-8EEA-5556E68518D1}" type="presParOf" srcId="{7258D529-75BF-C447-AF84-B2324671D050}" destId="{3B6DF02D-4401-C046-8F9C-40C72B27FBFA}" srcOrd="2" destOrd="0" presId="urn:microsoft.com/office/officeart/2005/8/layout/vList2"/>
    <dgm:cxn modelId="{B67D195D-ABDD-374E-81F1-833DCA5631E9}" type="presParOf" srcId="{7258D529-75BF-C447-AF84-B2324671D050}" destId="{65D6CE9F-C8B2-234F-A147-7EC7413A7544}" srcOrd="3" destOrd="0" presId="urn:microsoft.com/office/officeart/2005/8/layout/vList2"/>
    <dgm:cxn modelId="{F004672F-B6BE-8A4E-BA81-6C74FA5846D5}" type="presParOf" srcId="{7258D529-75BF-C447-AF84-B2324671D050}" destId="{5841D267-DF1D-AD48-9D97-02140FF54CF8}" srcOrd="4" destOrd="0" presId="urn:microsoft.com/office/officeart/2005/8/layout/vList2"/>
    <dgm:cxn modelId="{DE8E2727-2477-BD42-9D53-FE744B38920C}" type="presParOf" srcId="{7258D529-75BF-C447-AF84-B2324671D050}" destId="{F3C693F7-7781-C44E-8C72-A0E237BFD670}" srcOrd="5" destOrd="0" presId="urn:microsoft.com/office/officeart/2005/8/layout/vList2"/>
    <dgm:cxn modelId="{904F03C9-A98C-804F-A68D-CDB45D1ACABF}" type="presParOf" srcId="{7258D529-75BF-C447-AF84-B2324671D050}" destId="{8B11A551-61A7-5F48-B767-BE9391E021FC}" srcOrd="6" destOrd="0" presId="urn:microsoft.com/office/officeart/2005/8/layout/vList2"/>
    <dgm:cxn modelId="{41ABD53E-D61B-D247-8CD8-FA09ECF62454}" type="presParOf" srcId="{7258D529-75BF-C447-AF84-B2324671D050}" destId="{95BF1893-697B-5048-B0A1-2E3D3580D1ED}" srcOrd="7" destOrd="0" presId="urn:microsoft.com/office/officeart/2005/8/layout/vList2"/>
    <dgm:cxn modelId="{BB0918B4-489F-0846-BFBA-F9B01B20557C}" type="presParOf" srcId="{7258D529-75BF-C447-AF84-B2324671D050}" destId="{AD46BD67-F03B-9445-92C1-04DBDE089B18}" srcOrd="8" destOrd="0" presId="urn:microsoft.com/office/officeart/2005/8/layout/vList2"/>
    <dgm:cxn modelId="{C75EDA53-E30D-844E-AF8A-427C63C3782C}" type="presParOf" srcId="{7258D529-75BF-C447-AF84-B2324671D050}" destId="{36221A29-ECBB-8842-88FD-362C8FDD6AF2}" srcOrd="9" destOrd="0" presId="urn:microsoft.com/office/officeart/2005/8/layout/vList2"/>
    <dgm:cxn modelId="{9354B73B-B909-7342-90E6-B63918AAFADF}" type="presParOf" srcId="{7258D529-75BF-C447-AF84-B2324671D050}" destId="{BF64465B-EE4A-5A4F-97D3-7BDB3BAEAAD3}" srcOrd="10" destOrd="0" presId="urn:microsoft.com/office/officeart/2005/8/layout/vList2"/>
    <dgm:cxn modelId="{00C40997-6A40-A241-B7BD-74682F1D18EA}" type="presParOf" srcId="{7258D529-75BF-C447-AF84-B2324671D050}" destId="{24A517A6-C66B-D449-B25B-58A2B7D2F984}" srcOrd="11" destOrd="0" presId="urn:microsoft.com/office/officeart/2005/8/layout/vList2"/>
    <dgm:cxn modelId="{9B71EED5-3A27-F64E-A41C-A55B3F1BC344}" type="presParOf" srcId="{7258D529-75BF-C447-AF84-B2324671D050}" destId="{E4BA3E21-B8B6-9B4A-B73C-F835ABA8C5A7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F0EE1D-3E39-0B49-92C3-67C7D035D7F3}">
      <dsp:nvSpPr>
        <dsp:cNvPr id="0" name=""/>
        <dsp:cNvSpPr/>
      </dsp:nvSpPr>
      <dsp:spPr>
        <a:xfrm>
          <a:off x="0" y="444239"/>
          <a:ext cx="5181600" cy="4114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1 – Fundamentals of Fuel Cell EV's &amp; Hydrogen Fueling</a:t>
          </a:r>
        </a:p>
      </dsp:txBody>
      <dsp:txXfrm>
        <a:off x="20087" y="464326"/>
        <a:ext cx="5141426" cy="371316"/>
      </dsp:txXfrm>
    </dsp:sp>
    <dsp:sp modelId="{80E0C328-57AA-CB44-957D-A4263C4D1F91}">
      <dsp:nvSpPr>
        <dsp:cNvPr id="0" name=""/>
        <dsp:cNvSpPr/>
      </dsp:nvSpPr>
      <dsp:spPr>
        <a:xfrm>
          <a:off x="0" y="974146"/>
          <a:ext cx="5181600" cy="4114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3 – The NREL episode</a:t>
          </a:r>
        </a:p>
      </dsp:txBody>
      <dsp:txXfrm>
        <a:off x="20087" y="994233"/>
        <a:ext cx="5141426" cy="371316"/>
      </dsp:txXfrm>
    </dsp:sp>
    <dsp:sp modelId="{D7CE5562-16B9-2541-8C3A-5888E4F8974E}">
      <dsp:nvSpPr>
        <dsp:cNvPr id="0" name=""/>
        <dsp:cNvSpPr/>
      </dsp:nvSpPr>
      <dsp:spPr>
        <a:xfrm>
          <a:off x="0" y="1518347"/>
          <a:ext cx="5181600" cy="4114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4 - Ammonia as a Hydrogen Carrier with </a:t>
          </a:r>
          <a:r>
            <a:rPr lang="en-US" sz="1700" i="1" kern="1200" dirty="0"/>
            <a:t>Starfire Energy</a:t>
          </a:r>
        </a:p>
      </dsp:txBody>
      <dsp:txXfrm>
        <a:off x="20087" y="1538434"/>
        <a:ext cx="5141426" cy="371316"/>
      </dsp:txXfrm>
    </dsp:sp>
    <dsp:sp modelId="{8342D90D-6175-5C43-9D44-AE004FD2A89C}">
      <dsp:nvSpPr>
        <dsp:cNvPr id="0" name=""/>
        <dsp:cNvSpPr/>
      </dsp:nvSpPr>
      <dsp:spPr>
        <a:xfrm>
          <a:off x="0" y="2033957"/>
          <a:ext cx="5181600" cy="4114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11 &amp; 46 – Home Hydrogen Generators with ElektrikGreen</a:t>
          </a:r>
        </a:p>
      </dsp:txBody>
      <dsp:txXfrm>
        <a:off x="20087" y="2054044"/>
        <a:ext cx="5141426" cy="371316"/>
      </dsp:txXfrm>
    </dsp:sp>
    <dsp:sp modelId="{986DABE7-6250-824B-8B32-23891758BDB4}">
      <dsp:nvSpPr>
        <dsp:cNvPr id="0" name=""/>
        <dsp:cNvSpPr/>
      </dsp:nvSpPr>
      <dsp:spPr>
        <a:xfrm>
          <a:off x="0" y="2592428"/>
          <a:ext cx="5181600" cy="4114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13 – Hydrogen From Petroleum Wells with </a:t>
          </a:r>
          <a:r>
            <a:rPr lang="en-US" sz="1600" i="1" kern="1200" dirty="0"/>
            <a:t>Proton H2</a:t>
          </a:r>
          <a:endParaRPr lang="en-US" sz="1600" kern="1200" dirty="0"/>
        </a:p>
      </dsp:txBody>
      <dsp:txXfrm>
        <a:off x="20087" y="2612515"/>
        <a:ext cx="5141426" cy="371316"/>
      </dsp:txXfrm>
    </dsp:sp>
    <dsp:sp modelId="{AA306DDF-1D51-6240-8659-3104598FB6EF}">
      <dsp:nvSpPr>
        <dsp:cNvPr id="0" name=""/>
        <dsp:cNvSpPr/>
      </dsp:nvSpPr>
      <dsp:spPr>
        <a:xfrm>
          <a:off x="0" y="3108072"/>
          <a:ext cx="5181600" cy="4114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18 – Interview with </a:t>
          </a:r>
          <a:r>
            <a:rPr lang="en-US" sz="1700" i="1" kern="1200" dirty="0"/>
            <a:t>New Day Hydrogen</a:t>
          </a:r>
        </a:p>
      </dsp:txBody>
      <dsp:txXfrm>
        <a:off x="20087" y="3128159"/>
        <a:ext cx="5141426" cy="371316"/>
      </dsp:txXfrm>
    </dsp:sp>
    <dsp:sp modelId="{55FA97D6-110D-1B46-A4A1-42D586B5C082}">
      <dsp:nvSpPr>
        <dsp:cNvPr id="0" name=""/>
        <dsp:cNvSpPr/>
      </dsp:nvSpPr>
      <dsp:spPr>
        <a:xfrm>
          <a:off x="0" y="3609424"/>
          <a:ext cx="5181600" cy="4114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20 – Addressing Environmental Criticisms of Hydrogen</a:t>
          </a:r>
        </a:p>
      </dsp:txBody>
      <dsp:txXfrm>
        <a:off x="20087" y="3629511"/>
        <a:ext cx="5141426" cy="3713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72C840-FA7F-8540-9533-EAE5AD7657BA}">
      <dsp:nvSpPr>
        <dsp:cNvPr id="0" name=""/>
        <dsp:cNvSpPr/>
      </dsp:nvSpPr>
      <dsp:spPr>
        <a:xfrm>
          <a:off x="0" y="567684"/>
          <a:ext cx="5181600" cy="407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26 – Which EV Would Einstein Buy?</a:t>
          </a:r>
        </a:p>
      </dsp:txBody>
      <dsp:txXfrm>
        <a:off x="19904" y="587588"/>
        <a:ext cx="5141792" cy="367937"/>
      </dsp:txXfrm>
    </dsp:sp>
    <dsp:sp modelId="{3183D654-BF04-6547-849B-E6645B113298}">
      <dsp:nvSpPr>
        <dsp:cNvPr id="0" name=""/>
        <dsp:cNvSpPr/>
      </dsp:nvSpPr>
      <dsp:spPr>
        <a:xfrm>
          <a:off x="0" y="1024389"/>
          <a:ext cx="5181600" cy="407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29 – Resolving the Hydrogen Color Chaos</a:t>
          </a:r>
        </a:p>
      </dsp:txBody>
      <dsp:txXfrm>
        <a:off x="19904" y="1044293"/>
        <a:ext cx="5141792" cy="367937"/>
      </dsp:txXfrm>
    </dsp:sp>
    <dsp:sp modelId="{612D079C-0D78-AF4F-9FFB-BD372A0E87AA}">
      <dsp:nvSpPr>
        <dsp:cNvPr id="0" name=""/>
        <dsp:cNvSpPr/>
      </dsp:nvSpPr>
      <dsp:spPr>
        <a:xfrm>
          <a:off x="0" y="1481094"/>
          <a:ext cx="5181600" cy="407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31 – Comparing EV Fueling and Battery Charging at Scale</a:t>
          </a:r>
        </a:p>
      </dsp:txBody>
      <dsp:txXfrm>
        <a:off x="19904" y="1500998"/>
        <a:ext cx="5141792" cy="367937"/>
      </dsp:txXfrm>
    </dsp:sp>
    <dsp:sp modelId="{ABC88F59-729E-E143-BD26-0D81C819C34B}">
      <dsp:nvSpPr>
        <dsp:cNvPr id="0" name=""/>
        <dsp:cNvSpPr/>
      </dsp:nvSpPr>
      <dsp:spPr>
        <a:xfrm>
          <a:off x="0" y="1937799"/>
          <a:ext cx="5181600" cy="407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33 – Methanol as a Hydrogen Carrier</a:t>
          </a:r>
        </a:p>
      </dsp:txBody>
      <dsp:txXfrm>
        <a:off x="19904" y="1957703"/>
        <a:ext cx="5141792" cy="367937"/>
      </dsp:txXfrm>
    </dsp:sp>
    <dsp:sp modelId="{9718BED4-FC78-F44A-BCD5-ABB463C7330F}">
      <dsp:nvSpPr>
        <dsp:cNvPr id="0" name=""/>
        <dsp:cNvSpPr/>
      </dsp:nvSpPr>
      <dsp:spPr>
        <a:xfrm>
          <a:off x="0" y="2394504"/>
          <a:ext cx="5181600" cy="407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34 – Hydrogen for Hydrogen Skeptics</a:t>
          </a:r>
        </a:p>
      </dsp:txBody>
      <dsp:txXfrm>
        <a:off x="19904" y="2414408"/>
        <a:ext cx="5141792" cy="367937"/>
      </dsp:txXfrm>
    </dsp:sp>
    <dsp:sp modelId="{1FADE0CF-0CEA-2F42-8135-B9513352AC74}">
      <dsp:nvSpPr>
        <dsp:cNvPr id="0" name=""/>
        <dsp:cNvSpPr/>
      </dsp:nvSpPr>
      <dsp:spPr>
        <a:xfrm>
          <a:off x="0" y="2851209"/>
          <a:ext cx="5181600" cy="407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36 – AAA and New Day Hydrogen Hydrogen</a:t>
          </a:r>
        </a:p>
      </dsp:txBody>
      <dsp:txXfrm>
        <a:off x="19904" y="2871113"/>
        <a:ext cx="5141792" cy="367937"/>
      </dsp:txXfrm>
    </dsp:sp>
    <dsp:sp modelId="{DD0A27E3-1DAA-784C-A28A-4DC73CA4F146}">
      <dsp:nvSpPr>
        <dsp:cNvPr id="0" name=""/>
        <dsp:cNvSpPr/>
      </dsp:nvSpPr>
      <dsp:spPr>
        <a:xfrm>
          <a:off x="0" y="3307914"/>
          <a:ext cx="5181600" cy="407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43 – Hydrogen Piston Engines with </a:t>
          </a:r>
          <a:r>
            <a:rPr lang="en-US" sz="1700" i="1" kern="1200" dirty="0"/>
            <a:t>Cummins</a:t>
          </a:r>
          <a:endParaRPr lang="en-US" sz="1700" kern="1200" dirty="0"/>
        </a:p>
      </dsp:txBody>
      <dsp:txXfrm>
        <a:off x="19904" y="3327818"/>
        <a:ext cx="5141792" cy="367937"/>
      </dsp:txXfrm>
    </dsp:sp>
    <dsp:sp modelId="{172CC634-06FA-1E48-A063-FAF3479CF915}">
      <dsp:nvSpPr>
        <dsp:cNvPr id="0" name=""/>
        <dsp:cNvSpPr/>
      </dsp:nvSpPr>
      <dsp:spPr>
        <a:xfrm>
          <a:off x="0" y="3764619"/>
          <a:ext cx="5181600" cy="407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51 – Practical Direct-Air Carbon Capture with Algae</a:t>
          </a:r>
          <a:endParaRPr lang="en-US" sz="1700" i="1" kern="1200" dirty="0"/>
        </a:p>
      </dsp:txBody>
      <dsp:txXfrm>
        <a:off x="19904" y="3784523"/>
        <a:ext cx="5141792" cy="36793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F0EE1D-3E39-0B49-92C3-67C7D035D7F3}">
      <dsp:nvSpPr>
        <dsp:cNvPr id="0" name=""/>
        <dsp:cNvSpPr/>
      </dsp:nvSpPr>
      <dsp:spPr>
        <a:xfrm>
          <a:off x="0" y="534917"/>
          <a:ext cx="5181600" cy="33832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58 – Natural Gas to Hydrogen and Solid Carbon with </a:t>
          </a:r>
          <a:r>
            <a:rPr lang="en-US" sz="1400" i="1" kern="1200" dirty="0"/>
            <a:t>Modern Electron</a:t>
          </a:r>
          <a:endParaRPr lang="en-US" sz="1400" kern="1200" dirty="0"/>
        </a:p>
      </dsp:txBody>
      <dsp:txXfrm>
        <a:off x="16516" y="551433"/>
        <a:ext cx="5148568" cy="305291"/>
      </dsp:txXfrm>
    </dsp:sp>
    <dsp:sp modelId="{B0DF01A8-47AA-FB44-B940-E75C0863778C}">
      <dsp:nvSpPr>
        <dsp:cNvPr id="0" name=""/>
        <dsp:cNvSpPr/>
      </dsp:nvSpPr>
      <dsp:spPr>
        <a:xfrm>
          <a:off x="0" y="933832"/>
          <a:ext cx="5181600" cy="33832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61 – Natural Hydrogen Wells with </a:t>
          </a:r>
          <a:r>
            <a:rPr lang="en-US" sz="1400" i="1" kern="1200" dirty="0"/>
            <a:t>Natural Hydrogen Energy</a:t>
          </a:r>
          <a:endParaRPr lang="en-US" sz="1400" kern="1200" dirty="0"/>
        </a:p>
      </dsp:txBody>
      <dsp:txXfrm>
        <a:off x="16516" y="950348"/>
        <a:ext cx="5148568" cy="305291"/>
      </dsp:txXfrm>
    </dsp:sp>
    <dsp:sp modelId="{99D3FD35-EA36-1F44-AA17-F64CD790F105}">
      <dsp:nvSpPr>
        <dsp:cNvPr id="0" name=""/>
        <dsp:cNvSpPr/>
      </dsp:nvSpPr>
      <dsp:spPr>
        <a:xfrm>
          <a:off x="0" y="1332748"/>
          <a:ext cx="5181600" cy="33832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63 – New Electrolyzer Catalysts with </a:t>
          </a:r>
          <a:r>
            <a:rPr lang="en-US" sz="1400" i="1" kern="1200" dirty="0"/>
            <a:t>H2U Technologies</a:t>
          </a:r>
          <a:endParaRPr lang="en-US" sz="1400" kern="1200" dirty="0"/>
        </a:p>
      </dsp:txBody>
      <dsp:txXfrm>
        <a:off x="16516" y="1349264"/>
        <a:ext cx="5148568" cy="305291"/>
      </dsp:txXfrm>
    </dsp:sp>
    <dsp:sp modelId="{3B6DF02D-4401-C046-8F9C-40C72B27FBFA}">
      <dsp:nvSpPr>
        <dsp:cNvPr id="0" name=""/>
        <dsp:cNvSpPr/>
      </dsp:nvSpPr>
      <dsp:spPr>
        <a:xfrm>
          <a:off x="0" y="1731663"/>
          <a:ext cx="5181600" cy="33832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64 – Geothermal Energy to Hydrogen with </a:t>
          </a:r>
          <a:r>
            <a:rPr lang="en-US" sz="1400" i="1" kern="1200" dirty="0"/>
            <a:t>H2 Synergy</a:t>
          </a:r>
          <a:endParaRPr lang="en-US" sz="1400" kern="1200" dirty="0"/>
        </a:p>
      </dsp:txBody>
      <dsp:txXfrm>
        <a:off x="16516" y="1748179"/>
        <a:ext cx="5148568" cy="305291"/>
      </dsp:txXfrm>
    </dsp:sp>
    <dsp:sp modelId="{5841D267-DF1D-AD48-9D97-02140FF54CF8}">
      <dsp:nvSpPr>
        <dsp:cNvPr id="0" name=""/>
        <dsp:cNvSpPr/>
      </dsp:nvSpPr>
      <dsp:spPr>
        <a:xfrm>
          <a:off x="0" y="2130579"/>
          <a:ext cx="5181600" cy="33832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69 – Hydrogen for light-duty vehicles</a:t>
          </a:r>
        </a:p>
      </dsp:txBody>
      <dsp:txXfrm>
        <a:off x="16516" y="2147095"/>
        <a:ext cx="5148568" cy="305291"/>
      </dsp:txXfrm>
    </dsp:sp>
    <dsp:sp modelId="{BF64465B-EE4A-5A4F-97D3-7BDB3BAEAAD3}">
      <dsp:nvSpPr>
        <dsp:cNvPr id="0" name=""/>
        <dsp:cNvSpPr/>
      </dsp:nvSpPr>
      <dsp:spPr>
        <a:xfrm>
          <a:off x="0" y="2515206"/>
          <a:ext cx="5181600" cy="33832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70 – CO2 Direct air capture using algae</a:t>
          </a:r>
        </a:p>
      </dsp:txBody>
      <dsp:txXfrm>
        <a:off x="16516" y="2531722"/>
        <a:ext cx="5148568" cy="305291"/>
      </dsp:txXfrm>
    </dsp:sp>
    <dsp:sp modelId="{E4BA3E21-B8B6-9B4A-B73C-F835ABA8C5A7}">
      <dsp:nvSpPr>
        <dsp:cNvPr id="0" name=""/>
        <dsp:cNvSpPr/>
      </dsp:nvSpPr>
      <dsp:spPr>
        <a:xfrm>
          <a:off x="0" y="2914122"/>
          <a:ext cx="5181600" cy="33832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71 – Deploying FCEV’s outside California</a:t>
          </a:r>
        </a:p>
      </dsp:txBody>
      <dsp:txXfrm>
        <a:off x="16516" y="2930638"/>
        <a:ext cx="5148568" cy="30529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06A145-9043-3A4D-A3E1-61D5D4C22BA4}">
      <dsp:nvSpPr>
        <dsp:cNvPr id="0" name=""/>
        <dsp:cNvSpPr/>
      </dsp:nvSpPr>
      <dsp:spPr>
        <a:xfrm>
          <a:off x="0" y="797486"/>
          <a:ext cx="5181600" cy="3383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74 – Element One low-cost hydrogen detectors</a:t>
          </a:r>
        </a:p>
      </dsp:txBody>
      <dsp:txXfrm>
        <a:off x="16516" y="814002"/>
        <a:ext cx="5148568" cy="305295"/>
      </dsp:txXfrm>
    </dsp:sp>
    <dsp:sp modelId="{3B6DF02D-4401-C046-8F9C-40C72B27FBFA}">
      <dsp:nvSpPr>
        <dsp:cNvPr id="0" name=""/>
        <dsp:cNvSpPr/>
      </dsp:nvSpPr>
      <dsp:spPr>
        <a:xfrm>
          <a:off x="0" y="1190534"/>
          <a:ext cx="5181600" cy="3383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75 – 45V PTC and the fallacy of temporal matching</a:t>
          </a:r>
        </a:p>
      </dsp:txBody>
      <dsp:txXfrm>
        <a:off x="16516" y="1207050"/>
        <a:ext cx="5148568" cy="305295"/>
      </dsp:txXfrm>
    </dsp:sp>
    <dsp:sp modelId="{5841D267-DF1D-AD48-9D97-02140FF54CF8}">
      <dsp:nvSpPr>
        <dsp:cNvPr id="0" name=""/>
        <dsp:cNvSpPr/>
      </dsp:nvSpPr>
      <dsp:spPr>
        <a:xfrm>
          <a:off x="0" y="1583581"/>
          <a:ext cx="5181600" cy="3383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79 – Where will we use hydrogen?</a:t>
          </a:r>
        </a:p>
      </dsp:txBody>
      <dsp:txXfrm>
        <a:off x="16516" y="1600097"/>
        <a:ext cx="5148568" cy="305295"/>
      </dsp:txXfrm>
    </dsp:sp>
    <dsp:sp modelId="{8B11A551-61A7-5F48-B767-BE9391E021FC}">
      <dsp:nvSpPr>
        <dsp:cNvPr id="0" name=""/>
        <dsp:cNvSpPr/>
      </dsp:nvSpPr>
      <dsp:spPr>
        <a:xfrm>
          <a:off x="0" y="1976628"/>
          <a:ext cx="5181600" cy="3383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80 – DOT Grant for three hydrogen fuel stations</a:t>
          </a:r>
        </a:p>
      </dsp:txBody>
      <dsp:txXfrm>
        <a:off x="16516" y="1993144"/>
        <a:ext cx="5148568" cy="305295"/>
      </dsp:txXfrm>
    </dsp:sp>
    <dsp:sp modelId="{AD46BD67-F03B-9445-92C1-04DBDE089B18}">
      <dsp:nvSpPr>
        <dsp:cNvPr id="0" name=""/>
        <dsp:cNvSpPr/>
      </dsp:nvSpPr>
      <dsp:spPr>
        <a:xfrm>
          <a:off x="0" y="2369676"/>
          <a:ext cx="5181600" cy="3383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82 - Natural Hydrogen wells with Geoff Ellis USGS</a:t>
          </a:r>
        </a:p>
      </dsp:txBody>
      <dsp:txXfrm>
        <a:off x="16516" y="2386192"/>
        <a:ext cx="5148568" cy="305295"/>
      </dsp:txXfrm>
    </dsp:sp>
    <dsp:sp modelId="{BF64465B-EE4A-5A4F-97D3-7BDB3BAEAAD3}">
      <dsp:nvSpPr>
        <dsp:cNvPr id="0" name=""/>
        <dsp:cNvSpPr/>
      </dsp:nvSpPr>
      <dsp:spPr>
        <a:xfrm>
          <a:off x="0" y="2762723"/>
          <a:ext cx="5181600" cy="3383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85 – </a:t>
          </a:r>
          <a:r>
            <a:rPr lang="en-US" sz="1400" kern="1200" dirty="0" err="1"/>
            <a:t>PlugPower</a:t>
          </a:r>
          <a:endParaRPr lang="en-US" sz="1400" kern="1200" dirty="0"/>
        </a:p>
      </dsp:txBody>
      <dsp:txXfrm>
        <a:off x="16516" y="2779239"/>
        <a:ext cx="5148568" cy="305295"/>
      </dsp:txXfrm>
    </dsp:sp>
    <dsp:sp modelId="{E4BA3E21-B8B6-9B4A-B73C-F835ABA8C5A7}">
      <dsp:nvSpPr>
        <dsp:cNvPr id="0" name=""/>
        <dsp:cNvSpPr/>
      </dsp:nvSpPr>
      <dsp:spPr>
        <a:xfrm>
          <a:off x="0" y="3155770"/>
          <a:ext cx="5181600" cy="3383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87 - TFL Podcast</a:t>
          </a:r>
        </a:p>
      </dsp:txBody>
      <dsp:txXfrm>
        <a:off x="16516" y="3172286"/>
        <a:ext cx="5148568" cy="3052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8C0F3C-97A6-114C-B4D4-F1E9F3DD9D41}" type="datetimeFigureOut">
              <a:rPr lang="en-US" smtClean="0"/>
              <a:t>12/8/24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2790EC-B39D-2C44-A3A1-AD03EA216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777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8C9E2F9-ECDC-7944-BF35-415304F6B4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anchor="b"/>
          <a:lstStyle>
            <a:lvl1pPr marL="0" indent="0" algn="ctr">
              <a:buNone/>
              <a:defRPr sz="2400">
                <a:solidFill>
                  <a:srgbClr val="282DA5"/>
                </a:solidFill>
                <a:latin typeface="Arial Rounded MT Bold" panose="020F0704030504030204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EC4B67-DA09-9649-BDBE-89188DF201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0038" y="1111170"/>
            <a:ext cx="4346574" cy="2200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267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D4EF6-13F3-744E-ABA5-495808F67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C0D9DD-5D2F-964A-BF72-0437E9CDF7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522452-889C-7940-824C-7EDFFC5E5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77057-3825-8B47-8379-2E0A644F648B}" type="datetime1">
              <a:rPr lang="en-US" smtClean="0"/>
              <a:t>12/8/24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631297-B9E0-AD41-BAE3-A00D5A919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(#)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FD993-1CBF-CD4D-9007-F67F96DE4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81D27-71AB-7A43-8873-4916CDBA3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343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2545079-143A-5642-BB73-3DC3FF5E17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76FE78-2612-5044-88B2-FF1519B62F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3C088A-38A4-9F46-B611-D236B5573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30ED4-9909-5A4D-BCD9-92E7D1030FAC}" type="datetime1">
              <a:rPr lang="en-US" smtClean="0"/>
              <a:t>12/8/24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920049-4394-144C-B3D4-379B9A565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(#)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FE702D-F488-BC4E-81AF-7F781EE41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81D27-71AB-7A43-8873-4916CDBA3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865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5784A-1CCB-DD4A-B821-A1393431B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8642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282DA5"/>
                </a:solidFill>
                <a:latin typeface="Arial Rounded MT Bold" panose="020F0704030504030204" pitchFamily="34" charset="77"/>
                <a:cs typeface="Arial Hebrew" pitchFamily="2" charset="-79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F5C65C-5C10-B14E-8EF7-F0B31E8D93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1089"/>
            <a:ext cx="10515600" cy="4845874"/>
          </a:xfrm>
        </p:spPr>
        <p:txBody>
          <a:bodyPr/>
          <a:lstStyle>
            <a:lvl1pPr marL="457200" indent="-457200">
              <a:buClr>
                <a:srgbClr val="282DA5"/>
              </a:buClr>
              <a:buFont typeface="Arial" panose="020B0604020202020204" pitchFamily="34" charset="0"/>
              <a:buChar char="•"/>
              <a:defRPr/>
            </a:lvl1pPr>
            <a:lvl2pPr marL="800100" indent="-342900">
              <a:buClr>
                <a:srgbClr val="282DA5"/>
              </a:buClr>
              <a:buFont typeface="Cambria" panose="02040503050406030204" pitchFamily="18" charset="0"/>
              <a:buChar char="⎻"/>
              <a:defRPr/>
            </a:lvl2pPr>
            <a:lvl3pPr marL="1257300" indent="-342900">
              <a:buClr>
                <a:srgbClr val="282DA5"/>
              </a:buClr>
              <a:buFont typeface="Cambria" panose="02040503050406030204" pitchFamily="18" charset="0"/>
              <a:buChar char="⎻"/>
              <a:defRPr/>
            </a:lvl3pPr>
            <a:lvl4pPr marL="1657350" indent="-285750">
              <a:buClr>
                <a:srgbClr val="282DA5"/>
              </a:buClr>
              <a:buFont typeface="Arial" panose="020B0604020202020204" pitchFamily="34" charset="0"/>
              <a:buChar char="•"/>
              <a:defRPr/>
            </a:lvl4pPr>
            <a:lvl5pPr marL="2114550" indent="-285750">
              <a:buClr>
                <a:srgbClr val="282DA5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E0037D61-9476-C54A-9871-DD88DC7C3D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40772" y="5921829"/>
            <a:ext cx="1508549" cy="742302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2F90839-0C23-0640-83CD-6BF55BF3D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292980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5D481D27-71AB-7A43-8873-4916CDBA39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313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C05B6D-379A-3645-BA03-B64EDBE20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3DC7F3-B9B7-FA40-BC93-CE477CEEFC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2CD482-0AD5-FD4B-A4F5-749FAB03E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6C841-E0B4-024B-B506-A4AFAD8F135D}" type="datetime1">
              <a:rPr lang="en-US" smtClean="0"/>
              <a:t>12/8/24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6E6045-F36D-724B-B658-A6F9C1384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(#)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F811FE-0284-4E43-AB01-6F647639C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5D481D27-71AB-7A43-8873-4916CDBA39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583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1C8EF-62BD-EA4E-B748-602D6C00C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3104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282DA5"/>
                </a:solidFill>
                <a:latin typeface="Arial Rounded MT Bold" panose="020F0704030504030204" pitchFamily="34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7DF3F1-0C24-B04D-81E9-5938DD21CC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36914"/>
            <a:ext cx="5181600" cy="4740049"/>
          </a:xfrm>
        </p:spPr>
        <p:txBody>
          <a:bodyPr/>
          <a:lstStyle>
            <a:lvl1pPr>
              <a:buClr>
                <a:srgbClr val="282DA5"/>
              </a:buClr>
              <a:defRPr/>
            </a:lvl1pPr>
            <a:lvl2pPr marL="685800" indent="-228600">
              <a:buClr>
                <a:srgbClr val="282DA5"/>
              </a:buClr>
              <a:buFont typeface="Cambria" panose="02040503050406030204" pitchFamily="18" charset="0"/>
              <a:buChar char="⎻"/>
              <a:defRPr/>
            </a:lvl2pPr>
            <a:lvl3pPr marL="1143000" indent="-228600">
              <a:buClr>
                <a:srgbClr val="282DA5"/>
              </a:buClr>
              <a:buFont typeface="Cambria" panose="02040503050406030204" pitchFamily="18" charset="0"/>
              <a:buChar char="⎻"/>
              <a:defRPr/>
            </a:lvl3pPr>
            <a:lvl4pPr>
              <a:buClr>
                <a:srgbClr val="282DA5"/>
              </a:buClr>
              <a:defRPr/>
            </a:lvl4pPr>
            <a:lvl5pPr>
              <a:buClr>
                <a:srgbClr val="282DA5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DE8048-5E06-8643-8AD2-0515979333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436914"/>
            <a:ext cx="5181600" cy="4740049"/>
          </a:xfrm>
        </p:spPr>
        <p:txBody>
          <a:bodyPr/>
          <a:lstStyle>
            <a:lvl1pPr>
              <a:buClr>
                <a:srgbClr val="282DA5"/>
              </a:buClr>
              <a:defRPr/>
            </a:lvl1pPr>
            <a:lvl2pPr marL="685800" indent="-228600">
              <a:buClr>
                <a:srgbClr val="282DA5"/>
              </a:buClr>
              <a:buFont typeface="Cambria" panose="02040503050406030204" pitchFamily="18" charset="0"/>
              <a:buChar char="⎻"/>
              <a:defRPr/>
            </a:lvl2pPr>
            <a:lvl3pPr marL="1143000" indent="-228600">
              <a:buClr>
                <a:srgbClr val="282DA5"/>
              </a:buClr>
              <a:buFont typeface="Cambria" panose="02040503050406030204" pitchFamily="18" charset="0"/>
              <a:buChar char="⎻"/>
              <a:defRPr/>
            </a:lvl3pPr>
            <a:lvl4pPr>
              <a:buClr>
                <a:srgbClr val="282DA5"/>
              </a:buClr>
              <a:defRPr/>
            </a:lvl4pPr>
            <a:lvl5pPr>
              <a:buClr>
                <a:srgbClr val="282DA5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008F46D-6310-E44A-9020-E37F602C6B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40772" y="5921829"/>
            <a:ext cx="1508549" cy="742302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A512E80-8A18-8842-BC59-6F09C3269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292980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5D481D27-71AB-7A43-8873-4916CDBA39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740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23A7D-49B8-894E-843F-483FC178B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EE2746-2CC0-AD4F-9C2E-0DCD0F3F8F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B5DB8B-C892-BA42-90B8-856C6AF69B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FF2369-3E4E-5147-B296-4DFD0AA930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DA1000-0284-DC49-83D4-405A12BABC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22F085-1523-484F-8FB4-B8B9F77E0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6B578-B44B-D343-8F16-27AD13A874DA}" type="datetime1">
              <a:rPr lang="en-US" smtClean="0"/>
              <a:t>12/8/24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E0FD1D-C483-5E49-9C49-1E96D609F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(#)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430D9B5-9806-4946-AF59-ADA3EC35A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81D27-71AB-7A43-8873-4916CDBA3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792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326DE-6E87-5E41-A321-2C4BFD3D4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3104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282DA5"/>
                </a:solidFill>
                <a:latin typeface="Arial Rounded MT Bold" panose="020F0704030504030204" pitchFamily="34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EDBB9B8-3EC5-0140-83AD-CE3352871C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40772" y="5921829"/>
            <a:ext cx="1508549" cy="742302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C3F72A3-4962-AD45-B1CC-6BFD49202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292980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5D481D27-71AB-7A43-8873-4916CDBA39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136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1D020F-E4AD-D04E-961D-7CCE6228F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41F75-A534-9648-A09A-81CB612566B5}" type="datetime1">
              <a:rPr lang="en-US" smtClean="0"/>
              <a:t>12/8/24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F99CED-7A60-7546-9705-5EC2972C4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(#)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E4CA6C-024C-B545-BF89-03FD7A168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81D27-71AB-7A43-8873-4916CDBA3906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E68E834B-DCD7-32A1-775E-3CAEBD16DA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40772" y="5921829"/>
            <a:ext cx="1508549" cy="742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048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791483-8A21-1B40-BDE5-C8C141B4D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EC01EA-AC7F-864F-B2E1-9109D1799C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3761DA-AD11-9543-B609-272674E76F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467A57-6072-EA45-9EA9-CFCA36139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3CCEB-2F2E-D44C-8065-E175B4584389}" type="datetime1">
              <a:rPr lang="en-US" smtClean="0"/>
              <a:t>12/8/24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C890D7-3C91-EB4E-BC86-31E17D7A6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(#)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782B89-ACE2-FE4F-BFC3-93AE022C3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81D27-71AB-7A43-8873-4916CDBA3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17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1D572-FDCA-9547-BD99-EC2E44857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3ABE0B-3733-0A4A-A232-18FF224193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5C778D-69DB-6A4C-9EAE-436C7BDE4E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271FF6-CBB7-CB47-BB4B-FCDAF1880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97869-02DC-3A4C-BD40-67C52319BBB8}" type="datetime1">
              <a:rPr lang="en-US" smtClean="0"/>
              <a:t>12/8/24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D5AF96-7533-784F-891A-C42DEDA3F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(#)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93D4E7-F57A-B04D-8CFF-E5D99E3D0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81D27-71AB-7A43-8873-4916CDBA3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959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10027D-E818-2F4D-8B74-8C8064900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7DB85-6217-D446-93E7-98426BE2FF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13A8C9-097C-B140-98BF-817E0D606C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ED8750-4A89-F745-BEA7-4A8D0A53814C}" type="datetime1">
              <a:rPr lang="en-US" smtClean="0"/>
              <a:t>12/8/24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B740EB-336E-0D4C-B5D1-CB473C1121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(#)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F2CF2D-FCA7-9548-8C07-802158EF0D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481D27-71AB-7A43-8873-4916CDBA3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159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lorado-hydrogen.org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Layout" Target="../diagrams/layout1.xml"/><Relationship Id="rId7" Type="http://schemas.openxmlformats.org/officeDocument/2006/relationships/image" Target="../media/image11.png"/><Relationship Id="rId12" Type="http://schemas.microsoft.com/office/2007/relationships/diagramDrawing" Target="../diagrams/drawing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11" Type="http://schemas.openxmlformats.org/officeDocument/2006/relationships/diagramColors" Target="../diagrams/colors2.xml"/><Relationship Id="rId5" Type="http://schemas.openxmlformats.org/officeDocument/2006/relationships/diagramColors" Target="../diagrams/colors1.xml"/><Relationship Id="rId10" Type="http://schemas.openxmlformats.org/officeDocument/2006/relationships/diagramQuickStyle" Target="../diagrams/quickStyle2.xml"/><Relationship Id="rId4" Type="http://schemas.openxmlformats.org/officeDocument/2006/relationships/diagramQuickStyle" Target="../diagrams/quickStyle1.xml"/><Relationship Id="rId9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Layout" Target="../diagrams/layout3.xml"/><Relationship Id="rId7" Type="http://schemas.openxmlformats.org/officeDocument/2006/relationships/image" Target="../media/image11.png"/><Relationship Id="rId12" Type="http://schemas.microsoft.com/office/2007/relationships/diagramDrawing" Target="../diagrams/drawing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11" Type="http://schemas.openxmlformats.org/officeDocument/2006/relationships/diagramColors" Target="../diagrams/colors4.xml"/><Relationship Id="rId5" Type="http://schemas.openxmlformats.org/officeDocument/2006/relationships/diagramColors" Target="../diagrams/colors3.xml"/><Relationship Id="rId10" Type="http://schemas.openxmlformats.org/officeDocument/2006/relationships/diagramQuickStyle" Target="../diagrams/quickStyle4.xml"/><Relationship Id="rId4" Type="http://schemas.openxmlformats.org/officeDocument/2006/relationships/diagramQuickStyle" Target="../diagrams/quickStyle3.xml"/><Relationship Id="rId9" Type="http://schemas.openxmlformats.org/officeDocument/2006/relationships/diagramLayout" Target="../diagrams/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7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emf"/><Relationship Id="rId4" Type="http://schemas.openxmlformats.org/officeDocument/2006/relationships/image" Target="../media/image17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7" Type="http://schemas.openxmlformats.org/officeDocument/2006/relationships/image" Target="../media/image25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tiff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tiff"/><Relationship Id="rId5" Type="http://schemas.openxmlformats.org/officeDocument/2006/relationships/image" Target="../media/image30.tiff"/><Relationship Id="rId4" Type="http://schemas.openxmlformats.org/officeDocument/2006/relationships/image" Target="../media/image29.tiff"/><Relationship Id="rId9" Type="http://schemas.openxmlformats.org/officeDocument/2006/relationships/image" Target="../media/image34.sv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mag.org/index.php?src=gendocs&amp;ref=2025%20Helium%20Hydrogen%20Conference" TargetMode="External"/><Relationship Id="rId2" Type="http://schemas.openxmlformats.org/officeDocument/2006/relationships/hyperlink" Target="http://www.rmag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3DFC0613-8FCC-EE4F-B8B8-30E6B995C90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www.colorado-hydrogen.org</a:t>
            </a:r>
            <a:endParaRPr lang="en-US" dirty="0"/>
          </a:p>
          <a:p>
            <a:endParaRPr lang="en-US" dirty="0"/>
          </a:p>
          <a:p>
            <a:r>
              <a:rPr lang="en-US" dirty="0"/>
              <a:t>Monthly Meeting</a:t>
            </a:r>
          </a:p>
          <a:p>
            <a:r>
              <a:rPr lang="en-US" dirty="0"/>
              <a:t>17 December 2024</a:t>
            </a:r>
          </a:p>
        </p:txBody>
      </p:sp>
    </p:spTree>
    <p:extLst>
      <p:ext uri="{BB962C8B-B14F-4D97-AF65-F5344CB8AC3E}">
        <p14:creationId xmlns:p14="http://schemas.microsoft.com/office/powerpoint/2010/main" val="912645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A4F6AEF-31E2-77E2-9A8D-1C4EAC114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(#)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B260AD8-B959-00C7-AF46-46E5DCC6E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81D27-71AB-7A43-8873-4916CDBA3906}" type="slidenum">
              <a:rPr lang="en-US" smtClean="0"/>
              <a:t>9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48E5F0-CC82-B3C6-4C50-2024A77F020A}"/>
              </a:ext>
            </a:extLst>
          </p:cNvPr>
          <p:cNvSpPr txBox="1"/>
          <p:nvPr/>
        </p:nvSpPr>
        <p:spPr>
          <a:xfrm>
            <a:off x="2475050" y="2767281"/>
            <a:ext cx="724191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>
                <a:solidFill>
                  <a:srgbClr val="282DA5"/>
                </a:solidFill>
                <a:latin typeface="Arial Rounded MT Bold" panose="020F0704030504030204" pitchFamily="34" charset="77"/>
              </a:rPr>
              <a:t>Colorado Hydrogen Network</a:t>
            </a:r>
          </a:p>
          <a:p>
            <a:pPr algn="ctr"/>
            <a:r>
              <a:rPr lang="en-US" sz="4000" dirty="0">
                <a:solidFill>
                  <a:srgbClr val="282DA5"/>
                </a:solidFill>
                <a:latin typeface="Arial Rounded MT Bold" panose="020F0704030504030204" pitchFamily="34" charset="77"/>
              </a:rPr>
              <a:t>Five-Year Anniversary</a:t>
            </a:r>
          </a:p>
        </p:txBody>
      </p:sp>
    </p:spTree>
    <p:extLst>
      <p:ext uri="{BB962C8B-B14F-4D97-AF65-F5344CB8AC3E}">
        <p14:creationId xmlns:p14="http://schemas.microsoft.com/office/powerpoint/2010/main" val="2249423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AAF37-329B-B643-A77D-3B1F8C3D1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Colorado Hydrogen Network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FDC1EA-4532-E11F-B682-D6B16E6AE1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Formed in December 2019</a:t>
            </a:r>
          </a:p>
          <a:p>
            <a:pPr lvl="1"/>
            <a:r>
              <a:rPr lang="en-US" dirty="0"/>
              <a:t>By Brian DeBruine, Dr. Bryan Willson, Frans Westenbrink</a:t>
            </a:r>
          </a:p>
          <a:p>
            <a:pPr lvl="1"/>
            <a:r>
              <a:rPr lang="en-US" dirty="0"/>
              <a:t>Launched via a charter meeting with NREL, CDOT, DoE, Energy Office, CSU &amp; EPC</a:t>
            </a:r>
          </a:p>
          <a:p>
            <a:pPr lvl="1"/>
            <a:r>
              <a:rPr lang="en-US" dirty="0"/>
              <a:t>Non-profit 501(C)(6)</a:t>
            </a:r>
          </a:p>
          <a:p>
            <a:r>
              <a:rPr lang="en-US" dirty="0"/>
              <a:t>Motivation to start the organization</a:t>
            </a:r>
          </a:p>
          <a:p>
            <a:pPr lvl="1"/>
            <a:r>
              <a:rPr lang="en-US" dirty="0"/>
              <a:t>To help deploy Clean Energy where help is most needed</a:t>
            </a:r>
          </a:p>
          <a:p>
            <a:pPr lvl="2"/>
            <a:r>
              <a:rPr lang="en-US" dirty="0"/>
              <a:t>Hydrogen</a:t>
            </a:r>
          </a:p>
          <a:p>
            <a:pPr lvl="3"/>
            <a:r>
              <a:rPr lang="en-US" dirty="0"/>
              <a:t>Help start the hydrogen market where none currently exists</a:t>
            </a:r>
          </a:p>
          <a:p>
            <a:pPr lvl="4"/>
            <a:r>
              <a:rPr lang="en-US" dirty="0"/>
              <a:t>By bringing together suppliers, users and infrastructure</a:t>
            </a:r>
          </a:p>
          <a:p>
            <a:pPr lvl="3"/>
            <a:r>
              <a:rPr lang="en-US" dirty="0"/>
              <a:t>Transportation – The need for hydrogen vehicles continues to be misunderstood</a:t>
            </a:r>
          </a:p>
          <a:p>
            <a:pPr lvl="2"/>
            <a:r>
              <a:rPr lang="en-US" dirty="0"/>
              <a:t>Deploy a Clean Energy Hub (ecosystem)</a:t>
            </a:r>
          </a:p>
          <a:p>
            <a:pPr lvl="3"/>
            <a:r>
              <a:rPr lang="en-US" dirty="0"/>
              <a:t>Supply, users, infrastructure</a:t>
            </a:r>
          </a:p>
          <a:p>
            <a:pPr lvl="3"/>
            <a:r>
              <a:rPr lang="en-US" dirty="0"/>
              <a:t>Electricity, hydrogen, biofuel.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56B8DD-DEC5-E718-B6C8-23B49CCFB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81D27-71AB-7A43-8873-4916CDBA390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019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027990-EB32-008F-0C0C-6EE961E998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4AEE4-5509-ECFB-AD6F-E6E4C5440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Colorado Hydrogen History 2019 - 2021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04B9F0-1406-FCBF-3468-C98EEAD97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81D27-71AB-7A43-8873-4916CDBA3906}" type="slidenum">
              <a:rPr lang="en-US" smtClean="0"/>
              <a:pPr/>
              <a:t>11</a:t>
            </a:fld>
            <a:endParaRPr lang="en-US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9A78080-ABCB-DFFC-18FD-0E92A214FA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8403743"/>
              </p:ext>
            </p:extLst>
          </p:nvPr>
        </p:nvGraphicFramePr>
        <p:xfrm>
          <a:off x="688848" y="1438994"/>
          <a:ext cx="10653141" cy="3688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3589">
                  <a:extLst>
                    <a:ext uri="{9D8B030D-6E8A-4147-A177-3AD203B41FA5}">
                      <a16:colId xmlns:a16="http://schemas.microsoft.com/office/drawing/2014/main" val="1871327519"/>
                    </a:ext>
                  </a:extLst>
                </a:gridCol>
                <a:gridCol w="9369552">
                  <a:extLst>
                    <a:ext uri="{9D8B030D-6E8A-4147-A177-3AD203B41FA5}">
                      <a16:colId xmlns:a16="http://schemas.microsoft.com/office/drawing/2014/main" val="2458656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solidFill>
                            <a:srgbClr val="282DA5"/>
                          </a:solidFill>
                        </a:rPr>
                        <a:t>Dec 2019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28600" indent="-228600">
                        <a:buFont typeface="System Font Regular"/>
                        <a:buChar char="⁃"/>
                        <a:tabLst/>
                      </a:pPr>
                      <a:r>
                        <a:rPr lang="en-US" sz="2000" b="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CHN launched via charter meeting with NREL, CDOT, DoE, Energy Office, CSU &amp; EPC</a:t>
                      </a:r>
                    </a:p>
                    <a:p>
                      <a:pPr marL="228600" indent="-228600">
                        <a:buFont typeface="System Font Regular"/>
                        <a:buChar char="⁃"/>
                        <a:tabLst/>
                      </a:pPr>
                      <a:r>
                        <a:rPr lang="en-US" sz="2000" b="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Website launched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89078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solidFill>
                            <a:srgbClr val="282DA5"/>
                          </a:solidFill>
                        </a:rPr>
                        <a:t>May 2020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HydrogenNowCast podcast launched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25558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solidFill>
                            <a:srgbClr val="282DA5"/>
                          </a:solidFill>
                        </a:rPr>
                        <a:t>Jul  2020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Colorado signs Multi-State MD/HD ZEV MOU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96489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solidFill>
                            <a:srgbClr val="282DA5"/>
                          </a:solidFill>
                        </a:rPr>
                        <a:t>Sept 2020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CHN &amp; NREL achieve hydrogen fuel station donation to CSU Powerhouse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94447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solidFill>
                            <a:srgbClr val="282DA5"/>
                          </a:solidFill>
                        </a:rPr>
                        <a:t>Dec 2020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New Day Hydrogen launched to deploy hydrogen fuel stations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52560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solidFill>
                            <a:srgbClr val="282DA5"/>
                          </a:solidFill>
                        </a:rPr>
                        <a:t>May 2021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Colorado passes SB21-260 “Sustainable Transportation System” to form Clean “Enterprises” with funding for ZEV and hydrogen fueling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60502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solidFill>
                            <a:srgbClr val="282DA5"/>
                          </a:solidFill>
                        </a:rPr>
                        <a:t>Oct 2021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Colorado Energy Office publishes “Opportunities for Low-Carbon Hydrogen in Colorado: A Roadmap”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38024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0614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77AF90-3A44-A234-FB51-FC32C15AD8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E4CA7-CA32-4EC4-32DA-DCE6E08A6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Colorado Hydrogen History 2022 - 2024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364F99-7D9C-D05E-4D96-9218443EF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81D27-71AB-7A43-8873-4916CDBA3906}" type="slidenum">
              <a:rPr lang="en-US" smtClean="0"/>
              <a:pPr/>
              <a:t>12</a:t>
            </a:fld>
            <a:endParaRPr lang="en-US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63B4E08-4527-FDCC-19EC-79CA2768C0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3639345"/>
              </p:ext>
            </p:extLst>
          </p:nvPr>
        </p:nvGraphicFramePr>
        <p:xfrm>
          <a:off x="688848" y="1438994"/>
          <a:ext cx="10705783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5271">
                  <a:extLst>
                    <a:ext uri="{9D8B030D-6E8A-4147-A177-3AD203B41FA5}">
                      <a16:colId xmlns:a16="http://schemas.microsoft.com/office/drawing/2014/main" val="1871327519"/>
                    </a:ext>
                  </a:extLst>
                </a:gridCol>
                <a:gridCol w="9430512">
                  <a:extLst>
                    <a:ext uri="{9D8B030D-6E8A-4147-A177-3AD203B41FA5}">
                      <a16:colId xmlns:a16="http://schemas.microsoft.com/office/drawing/2014/main" val="2458656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solidFill>
                            <a:srgbClr val="282DA5"/>
                          </a:solidFill>
                        </a:rPr>
                        <a:t>Feb 2022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Western Inter-States Hydrogen Hub (WISHH) formed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33987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solidFill>
                            <a:srgbClr val="282DA5"/>
                          </a:solidFill>
                        </a:rPr>
                        <a:t>Aug 2022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Federal Inflation Reduction Act With Production and Investment Tax Credits, Vehicle Credits and Fuel Station Credits for Hydrogen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37194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solidFill>
                            <a:srgbClr val="282DA5"/>
                          </a:solidFill>
                        </a:rPr>
                        <a:t>Nov 2022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28600" indent="-228600">
                        <a:buFont typeface="System Font Regular"/>
                        <a:buChar char="⁃"/>
                        <a:tabLst/>
                      </a:pPr>
                      <a:r>
                        <a:rPr lang="en-US" sz="2000" b="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Fe</a:t>
                      </a:r>
                      <a:r>
                        <a:rPr lang="en-US" sz="2000" b="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deral Infrastructure Investment and Jobs Act With $9.5B for H2 including Hydrogen Hub Funding</a:t>
                      </a:r>
                    </a:p>
                    <a:p>
                      <a:pPr marL="228600" indent="-228600">
                        <a:buFont typeface="System Font Regular"/>
                        <a:buChar char="⁃"/>
                        <a:tabLst/>
                      </a:pPr>
                      <a:r>
                        <a:rPr lang="en-US" sz="2000" b="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Colorado OEDIT awards $250k grant to New Day Hydrogen for H2 fuel stations and vehicle support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23993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solidFill>
                            <a:srgbClr val="282DA5"/>
                          </a:solidFill>
                        </a:rPr>
                        <a:t>May 2023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System Font Regular"/>
                        <a:buNone/>
                        <a:tabLst/>
                      </a:pPr>
                      <a:r>
                        <a:rPr lang="en-US" sz="2000" b="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Colorado passes HB23-1281 “Advance the Use of Clean Hydrogen” production tax credit of $1 per kg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89078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solidFill>
                            <a:srgbClr val="282DA5"/>
                          </a:solidFill>
                        </a:rPr>
                        <a:t>Jan 2024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US Federal Highway Administration awards $9M grant to CSU and New Day Hydrogen to deploy three hydrogen fuel stations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25558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solidFill>
                            <a:srgbClr val="282DA5"/>
                          </a:solidFill>
                        </a:rPr>
                        <a:t>Oct 2024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CHN hosts First Annual Colorado Hydrogen Day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96489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33946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8DEFF-6237-4B5F-B404-ED13DA295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HydrogenNowCast Highlights</a:t>
            </a:r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560ADF5B-A9D8-EDFF-533E-386BB5604D0F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161007462"/>
              </p:ext>
            </p:extLst>
          </p:nvPr>
        </p:nvGraphicFramePr>
        <p:xfrm>
          <a:off x="856679" y="1833877"/>
          <a:ext cx="5181600" cy="4736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458992-1B1D-888B-BB26-45E608338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81D27-71AB-7A43-8873-4916CDBA3906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92628F-9FFD-9600-6D13-7C0C6107AF6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85639" y="1078756"/>
            <a:ext cx="1105785" cy="1109057"/>
          </a:xfrm>
          <a:prstGeom prst="rect">
            <a:avLst/>
          </a:prstGeom>
        </p:spPr>
      </p:pic>
      <p:graphicFrame>
        <p:nvGraphicFramePr>
          <p:cNvPr id="10" name="Content Placeholder 2">
            <a:extLst>
              <a:ext uri="{FF2B5EF4-FFF2-40B4-BE49-F238E27FC236}">
                <a16:creationId xmlns:a16="http://schemas.microsoft.com/office/drawing/2014/main" id="{FE5A7746-4F51-5909-CBC9-C1FEC258DBB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2882620"/>
              </p:ext>
            </p:extLst>
          </p:nvPr>
        </p:nvGraphicFramePr>
        <p:xfrm>
          <a:off x="6303335" y="1691002"/>
          <a:ext cx="5181600" cy="47400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527497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39DEA4-5EDE-25E8-247B-B9AE705B3F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1C9CC-07F6-C5E9-0AAC-20609D5DE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HydrogenNowCast Highlights</a:t>
            </a:r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D4DF3234-25C3-BE4C-1CD0-AB0BE7603727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066873483"/>
              </p:ext>
            </p:extLst>
          </p:nvPr>
        </p:nvGraphicFramePr>
        <p:xfrm>
          <a:off x="704088" y="1971675"/>
          <a:ext cx="5181600" cy="38016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3FEFA9-D818-4358-101F-5135A3D44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81D27-71AB-7A43-8873-4916CDBA3906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3BD59BA-B739-E8AD-4344-7F2EEA80B9E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85639" y="1078756"/>
            <a:ext cx="1105785" cy="1109057"/>
          </a:xfrm>
          <a:prstGeom prst="rect">
            <a:avLst/>
          </a:prstGeom>
        </p:spPr>
      </p:pic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69EA991B-B0B4-ED06-8CF2-F8AAD1F5F04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3342930"/>
              </p:ext>
            </p:extLst>
          </p:nvPr>
        </p:nvGraphicFramePr>
        <p:xfrm>
          <a:off x="6537960" y="1731264"/>
          <a:ext cx="5181600" cy="42915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950543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05942-6259-111C-8FE4-7884BB448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CHN Website 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7EDFC4-E7B1-65EA-F8A8-16027F3B60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Calendar (please send us your events)</a:t>
            </a:r>
          </a:p>
          <a:p>
            <a:r>
              <a:rPr lang="en-US" dirty="0"/>
              <a:t>Initiatives</a:t>
            </a:r>
          </a:p>
          <a:p>
            <a:pPr lvl="1"/>
            <a:r>
              <a:rPr lang="en-US" dirty="0"/>
              <a:t>About the Colorado H2 Fuel Station efforts</a:t>
            </a:r>
          </a:p>
          <a:p>
            <a:r>
              <a:rPr lang="en-US" dirty="0"/>
              <a:t>Members and a diagram of the Network</a:t>
            </a:r>
          </a:p>
          <a:p>
            <a:r>
              <a:rPr lang="en-US" dirty="0"/>
              <a:t>Resources</a:t>
            </a:r>
          </a:p>
          <a:p>
            <a:pPr lvl="1"/>
            <a:r>
              <a:rPr lang="en-US" dirty="0"/>
              <a:t>Links to Colorado State initiatives and incentives</a:t>
            </a:r>
          </a:p>
          <a:p>
            <a:pPr lvl="1"/>
            <a:r>
              <a:rPr lang="en-US" dirty="0"/>
              <a:t>Tech briefs (next slide)</a:t>
            </a:r>
          </a:p>
          <a:p>
            <a:r>
              <a:rPr lang="en-US" dirty="0"/>
              <a:t>Podcast show notes</a:t>
            </a:r>
          </a:p>
          <a:p>
            <a:r>
              <a:rPr lang="en-US" dirty="0"/>
              <a:t>About CHN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479ECA-0E9F-0639-8E14-AC057726F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81D27-71AB-7A43-8873-4916CDBA390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575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0A8D8-22A0-D123-B10C-AC4B861F2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 Briefs on the Website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90C9801-C48A-A7B0-25A1-C747237B1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81D27-71AB-7A43-8873-4916CDBA3906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8880231-397B-88EB-9A18-8BD71E3F86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850" y="1384300"/>
            <a:ext cx="1199696" cy="49657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014CA2D-911F-0739-82D9-09724759E1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9350" y="1384300"/>
            <a:ext cx="1199574" cy="496519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A94650C-4D05-CB9A-2E42-0529E912B471}"/>
              </a:ext>
            </a:extLst>
          </p:cNvPr>
          <p:cNvSpPr txBox="1"/>
          <p:nvPr/>
        </p:nvSpPr>
        <p:spPr>
          <a:xfrm>
            <a:off x="2235200" y="1625600"/>
            <a:ext cx="19840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Hydrogen Wells</a:t>
            </a:r>
          </a:p>
          <a:p>
            <a:r>
              <a:rPr lang="en-US" dirty="0"/>
              <a:t>(Natural Hydrogen)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A6455E2-F196-1AED-6DD8-C9DA5394CB65}"/>
              </a:ext>
            </a:extLst>
          </p:cNvPr>
          <p:cNvSpPr txBox="1"/>
          <p:nvPr/>
        </p:nvSpPr>
        <p:spPr>
          <a:xfrm>
            <a:off x="2235200" y="2441575"/>
            <a:ext cx="23785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Understanding EV’s</a:t>
            </a:r>
          </a:p>
          <a:p>
            <a:r>
              <a:rPr lang="en-US" dirty="0"/>
              <a:t>(Hydrogen and Battery)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AF016D-6705-8617-5351-C4457D080D51}"/>
              </a:ext>
            </a:extLst>
          </p:cNvPr>
          <p:cNvSpPr txBox="1"/>
          <p:nvPr/>
        </p:nvSpPr>
        <p:spPr>
          <a:xfrm>
            <a:off x="2235200" y="3384550"/>
            <a:ext cx="27997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Transporting Hydrogen</a:t>
            </a:r>
          </a:p>
          <a:p>
            <a:r>
              <a:rPr lang="en-US" dirty="0"/>
              <a:t>(Estimated cost breakdown)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DCACD50-C759-CD4B-E4DC-A0DB39D89345}"/>
              </a:ext>
            </a:extLst>
          </p:cNvPr>
          <p:cNvSpPr txBox="1"/>
          <p:nvPr/>
        </p:nvSpPr>
        <p:spPr>
          <a:xfrm>
            <a:off x="2235200" y="4543425"/>
            <a:ext cx="26992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Sources of Clean Hydrogen</a:t>
            </a:r>
          </a:p>
          <a:p>
            <a:r>
              <a:rPr lang="en-US" dirty="0"/>
              <a:t>(Geologic and electrolysis)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9351311-950D-06BC-328C-39A70165E79E}"/>
              </a:ext>
            </a:extLst>
          </p:cNvPr>
          <p:cNvSpPr txBox="1"/>
          <p:nvPr/>
        </p:nvSpPr>
        <p:spPr>
          <a:xfrm>
            <a:off x="2235200" y="5638800"/>
            <a:ext cx="35106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Hydrogen Safety</a:t>
            </a:r>
          </a:p>
          <a:p>
            <a:r>
              <a:rPr lang="en-US" dirty="0"/>
              <a:t>(Compared to gas, diesel &amp; battery)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21F5F06-6794-C020-CFF4-E3F23F7EA6AB}"/>
              </a:ext>
            </a:extLst>
          </p:cNvPr>
          <p:cNvSpPr txBox="1"/>
          <p:nvPr/>
        </p:nvSpPr>
        <p:spPr>
          <a:xfrm>
            <a:off x="7594600" y="1447800"/>
            <a:ext cx="40990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Does Making Hydrogen Use Much Water?</a:t>
            </a:r>
          </a:p>
          <a:p>
            <a:r>
              <a:rPr lang="en-US" dirty="0"/>
              <a:t>(No)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AC59B1F-2E85-4432-9ED1-C737A17D8740}"/>
              </a:ext>
            </a:extLst>
          </p:cNvPr>
          <p:cNvSpPr txBox="1"/>
          <p:nvPr/>
        </p:nvSpPr>
        <p:spPr>
          <a:xfrm>
            <a:off x="7594600" y="2466975"/>
            <a:ext cx="35711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Survey of US Clean Energy Sources</a:t>
            </a:r>
          </a:p>
          <a:p>
            <a:r>
              <a:rPr lang="en-US" dirty="0"/>
              <a:t>(Hydrogen, geothermal, wind, solar)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483ADD2-EBED-297A-364F-11229A9A53DF}"/>
              </a:ext>
            </a:extLst>
          </p:cNvPr>
          <p:cNvSpPr txBox="1"/>
          <p:nvPr/>
        </p:nvSpPr>
        <p:spPr>
          <a:xfrm>
            <a:off x="7594600" y="3676650"/>
            <a:ext cx="3734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Why Do We Need Hydrogen?</a:t>
            </a:r>
          </a:p>
          <a:p>
            <a:r>
              <a:rPr lang="en-US" dirty="0"/>
              <a:t>(Contrasting molecules and electrons)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2F1DAC8-A5E7-95B9-B0C1-1AB8D8C31C62}"/>
              </a:ext>
            </a:extLst>
          </p:cNvPr>
          <p:cNvSpPr txBox="1"/>
          <p:nvPr/>
        </p:nvSpPr>
        <p:spPr>
          <a:xfrm>
            <a:off x="7594600" y="4708525"/>
            <a:ext cx="40182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Which Energy Form for Use?</a:t>
            </a:r>
          </a:p>
          <a:p>
            <a:r>
              <a:rPr lang="en-US" dirty="0"/>
              <a:t>(Hydrogen, electricity, biofuel, ammonia)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C809614-328A-1486-6228-1609DA06418D}"/>
              </a:ext>
            </a:extLst>
          </p:cNvPr>
          <p:cNvSpPr txBox="1"/>
          <p:nvPr/>
        </p:nvSpPr>
        <p:spPr>
          <a:xfrm>
            <a:off x="7594600" y="5626100"/>
            <a:ext cx="20612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Colors of Hydrogen</a:t>
            </a:r>
          </a:p>
          <a:p>
            <a:r>
              <a:rPr lang="en-US" dirty="0"/>
              <a:t>(We only need four)</a:t>
            </a:r>
          </a:p>
        </p:txBody>
      </p:sp>
    </p:spTree>
    <p:extLst>
      <p:ext uri="{BB962C8B-B14F-4D97-AF65-F5344CB8AC3E}">
        <p14:creationId xmlns:p14="http://schemas.microsoft.com/office/powerpoint/2010/main" val="2896932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val 28">
            <a:extLst>
              <a:ext uri="{FF2B5EF4-FFF2-40B4-BE49-F238E27FC236}">
                <a16:creationId xmlns:a16="http://schemas.microsoft.com/office/drawing/2014/main" id="{B3E66FED-D304-AD04-D5C2-C726F6B38A11}"/>
              </a:ext>
            </a:extLst>
          </p:cNvPr>
          <p:cNvSpPr/>
          <p:nvPr/>
        </p:nvSpPr>
        <p:spPr>
          <a:xfrm>
            <a:off x="139700" y="1472692"/>
            <a:ext cx="11582400" cy="5422900"/>
          </a:xfrm>
          <a:prstGeom prst="ellipse">
            <a:avLst/>
          </a:prstGeom>
          <a:ln>
            <a:noFill/>
          </a:ln>
          <a:effectLst>
            <a:softEdge rad="282317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EE576E-6AE2-98C9-468B-26E63C981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81D27-71AB-7A43-8873-4916CDBA3906}" type="slidenum">
              <a:rPr lang="en-US" smtClean="0"/>
              <a:pPr/>
              <a:t>17</a:t>
            </a:fld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6BA91E2-09DE-722D-1E98-EFB987796442}"/>
              </a:ext>
            </a:extLst>
          </p:cNvPr>
          <p:cNvGrpSpPr>
            <a:grpSpLocks noChangeAspect="1"/>
          </p:cNvGrpSpPr>
          <p:nvPr/>
        </p:nvGrpSpPr>
        <p:grpSpPr>
          <a:xfrm>
            <a:off x="660402" y="2196591"/>
            <a:ext cx="9988548" cy="3771902"/>
            <a:chOff x="3700276" y="2714580"/>
            <a:chExt cx="3267910" cy="1234037"/>
          </a:xfrm>
        </p:grpSpPr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F469BC9D-8B00-A655-401B-BF31FB6F743B}"/>
                </a:ext>
              </a:extLst>
            </p:cNvPr>
            <p:cNvSpPr/>
            <p:nvPr/>
          </p:nvSpPr>
          <p:spPr>
            <a:xfrm>
              <a:off x="4430012" y="3166250"/>
              <a:ext cx="358815" cy="324092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71AD47"/>
              </a:solidFill>
            </a:ln>
            <a:effectLst>
              <a:outerShdw blurRad="129871" dist="49236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C945BDE-55E2-4FBA-A3CF-07D19C6B76FE}"/>
                </a:ext>
              </a:extLst>
            </p:cNvPr>
            <p:cNvGrpSpPr/>
            <p:nvPr/>
          </p:nvGrpSpPr>
          <p:grpSpPr>
            <a:xfrm>
              <a:off x="4084614" y="3624525"/>
              <a:ext cx="1243030" cy="324092"/>
              <a:chOff x="4390565" y="1536166"/>
              <a:chExt cx="1243031" cy="324092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12E8234-873B-E68A-47AE-E311A8B62EEF}"/>
                  </a:ext>
                </a:extLst>
              </p:cNvPr>
              <p:cNvSpPr txBox="1"/>
              <p:nvPr/>
            </p:nvSpPr>
            <p:spPr>
              <a:xfrm>
                <a:off x="4390565" y="1612622"/>
                <a:ext cx="841742" cy="191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600" dirty="0">
                    <a:solidFill>
                      <a:schemeClr val="bg1"/>
                    </a:solidFill>
                    <a:latin typeface="Arial Rounded MT Bold" panose="020F0704030504030204" pitchFamily="34" charset="77"/>
                  </a:rPr>
                  <a:t>Education and</a:t>
                </a:r>
                <a:br>
                  <a:rPr lang="en-US" sz="1600" dirty="0">
                    <a:solidFill>
                      <a:schemeClr val="bg1"/>
                    </a:solidFill>
                    <a:latin typeface="Arial Rounded MT Bold" panose="020F0704030504030204" pitchFamily="34" charset="77"/>
                  </a:rPr>
                </a:br>
                <a:r>
                  <a:rPr lang="en-US" sz="1600" dirty="0">
                    <a:solidFill>
                      <a:schemeClr val="bg1"/>
                    </a:solidFill>
                    <a:latin typeface="Arial Rounded MT Bold" panose="020F0704030504030204" pitchFamily="34" charset="77"/>
                  </a:rPr>
                  <a:t>Workforce Development</a:t>
                </a:r>
              </a:p>
            </p:txBody>
          </p:sp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E463DA41-CAA8-14C6-F8A4-F307B4029EA3}"/>
                  </a:ext>
                </a:extLst>
              </p:cNvPr>
              <p:cNvSpPr/>
              <p:nvPr/>
            </p:nvSpPr>
            <p:spPr>
              <a:xfrm>
                <a:off x="5274781" y="1536166"/>
                <a:ext cx="358815" cy="324092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71AD47"/>
                </a:solidFill>
              </a:ln>
              <a:effectLst>
                <a:outerShdw blurRad="1270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486768BE-32F0-5D0E-99FA-FFE97F9D3F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311720" y="1621677"/>
                <a:ext cx="274320" cy="153069"/>
              </a:xfrm>
              <a:prstGeom prst="rect">
                <a:avLst/>
              </a:prstGeom>
              <a:effectLst/>
            </p:spPr>
          </p:pic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FE37718-B1ED-3736-648E-23BC26822D8C}"/>
                </a:ext>
              </a:extLst>
            </p:cNvPr>
            <p:cNvSpPr txBox="1"/>
            <p:nvPr/>
          </p:nvSpPr>
          <p:spPr>
            <a:xfrm>
              <a:off x="3700276" y="3272914"/>
              <a:ext cx="688204" cy="1107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dirty="0">
                  <a:solidFill>
                    <a:schemeClr val="bg1"/>
                  </a:solidFill>
                  <a:latin typeface="Arial Rounded MT Bold" panose="020F0704030504030204" pitchFamily="34" charset="77"/>
                </a:rPr>
                <a:t>Geologic Hydrogen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D3B7351-55D3-B926-7EB2-5466834F5D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75055" y="3191136"/>
              <a:ext cx="274320" cy="27432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089BB3C-5F97-9EF8-A724-FA8C1C3A3B47}"/>
                </a:ext>
              </a:extLst>
            </p:cNvPr>
            <p:cNvGrpSpPr/>
            <p:nvPr/>
          </p:nvGrpSpPr>
          <p:grpSpPr>
            <a:xfrm>
              <a:off x="6152698" y="3166250"/>
              <a:ext cx="815488" cy="324092"/>
              <a:chOff x="6061591" y="1160483"/>
              <a:chExt cx="815488" cy="324092"/>
            </a:xfrm>
          </p:grpSpPr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F35EA5A-242D-9571-1B2A-E5FF53067497}"/>
                  </a:ext>
                </a:extLst>
              </p:cNvPr>
              <p:cNvSpPr txBox="1"/>
              <p:nvPr/>
            </p:nvSpPr>
            <p:spPr>
              <a:xfrm>
                <a:off x="6469112" y="1226870"/>
                <a:ext cx="407967" cy="191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solidFill>
                      <a:schemeClr val="bg1"/>
                    </a:solidFill>
                    <a:latin typeface="Arial Rounded MT Bold" panose="020F0704030504030204" pitchFamily="34" charset="77"/>
                  </a:rPr>
                  <a:t>Hydrogen Fleets</a:t>
                </a:r>
              </a:p>
            </p:txBody>
          </p:sp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0BDFF376-6DD8-510F-E3A0-E05560BFED2E}"/>
                  </a:ext>
                </a:extLst>
              </p:cNvPr>
              <p:cNvSpPr/>
              <p:nvPr/>
            </p:nvSpPr>
            <p:spPr>
              <a:xfrm>
                <a:off x="6061591" y="1160483"/>
                <a:ext cx="358815" cy="324092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71AD47"/>
                </a:solidFill>
              </a:ln>
              <a:effectLst>
                <a:outerShdw blurRad="133009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5DCAD24B-7574-5BFE-3E11-D0E64E1532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97035" y="1230061"/>
                <a:ext cx="274320" cy="18493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42A7205F-BD87-7426-643A-711FE8E73D02}"/>
                </a:ext>
              </a:extLst>
            </p:cNvPr>
            <p:cNvGrpSpPr/>
            <p:nvPr/>
          </p:nvGrpSpPr>
          <p:grpSpPr>
            <a:xfrm>
              <a:off x="5643756" y="2714580"/>
              <a:ext cx="904775" cy="324092"/>
              <a:chOff x="6043870" y="1551348"/>
              <a:chExt cx="904776" cy="324092"/>
            </a:xfrm>
          </p:grpSpPr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0A7D72E-B87D-FFE7-F2A1-5609B1AA5D02}"/>
                  </a:ext>
                </a:extLst>
              </p:cNvPr>
              <p:cNvSpPr txBox="1"/>
              <p:nvPr/>
            </p:nvSpPr>
            <p:spPr>
              <a:xfrm>
                <a:off x="6458531" y="1627804"/>
                <a:ext cx="490115" cy="191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solidFill>
                      <a:schemeClr val="bg1"/>
                    </a:solidFill>
                    <a:latin typeface="Arial Rounded MT Bold" panose="020F0704030504030204" pitchFamily="34" charset="77"/>
                  </a:rPr>
                  <a:t>Hydrogen</a:t>
                </a:r>
                <a:br>
                  <a:rPr lang="en-US" sz="1600" dirty="0">
                    <a:solidFill>
                      <a:schemeClr val="bg1"/>
                    </a:solidFill>
                    <a:latin typeface="Arial Rounded MT Bold" panose="020F0704030504030204" pitchFamily="34" charset="77"/>
                  </a:rPr>
                </a:br>
                <a:r>
                  <a:rPr lang="en-US" sz="1600" dirty="0">
                    <a:solidFill>
                      <a:schemeClr val="bg1"/>
                    </a:solidFill>
                    <a:latin typeface="Arial Rounded MT Bold" panose="020F0704030504030204" pitchFamily="34" charset="77"/>
                  </a:rPr>
                  <a:t>Fuel Stations</a:t>
                </a:r>
              </a:p>
            </p:txBody>
          </p:sp>
          <p:sp>
            <p:nvSpPr>
              <p:cNvPr id="19" name="Rounded Rectangle 18">
                <a:extLst>
                  <a:ext uri="{FF2B5EF4-FFF2-40B4-BE49-F238E27FC236}">
                    <a16:creationId xmlns:a16="http://schemas.microsoft.com/office/drawing/2014/main" id="{F43F947C-0281-FF0C-C54C-DFC2E59DA177}"/>
                  </a:ext>
                </a:extLst>
              </p:cNvPr>
              <p:cNvSpPr/>
              <p:nvPr/>
            </p:nvSpPr>
            <p:spPr>
              <a:xfrm>
                <a:off x="6043870" y="1551348"/>
                <a:ext cx="358815" cy="324092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71AD47"/>
                </a:solidFill>
              </a:ln>
              <a:effectLst>
                <a:outerShdw blurRad="129871" dist="49236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6F761356-1960-F701-A1E7-6C39A64636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157306" y="1599094"/>
                <a:ext cx="186843" cy="22860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F6E0092-9695-11E7-84F3-040FAA47AE47}"/>
                </a:ext>
              </a:extLst>
            </p:cNvPr>
            <p:cNvSpPr txBox="1"/>
            <p:nvPr/>
          </p:nvSpPr>
          <p:spPr>
            <a:xfrm>
              <a:off x="6062910" y="3700981"/>
              <a:ext cx="456536" cy="1913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  <a:latin typeface="Arial Rounded MT Bold" panose="020F0704030504030204" pitchFamily="34" charset="77"/>
                </a:rPr>
                <a:t>Clean Energy Hub</a:t>
              </a:r>
            </a:p>
          </p:txBody>
        </p:sp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E0CD20CA-1E8F-C73A-29E8-C6B0755CDF08}"/>
                </a:ext>
              </a:extLst>
            </p:cNvPr>
            <p:cNvSpPr/>
            <p:nvPr/>
          </p:nvSpPr>
          <p:spPr>
            <a:xfrm>
              <a:off x="5680321" y="3624525"/>
              <a:ext cx="358815" cy="324092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71AD47"/>
              </a:solidFill>
            </a:ln>
            <a:effectLst>
              <a:outerShdw blurRad="127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9FA43446-ACD2-5EC4-B813-D879076A6C4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708565" y="3655451"/>
              <a:ext cx="311918" cy="26223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62360E6-6FCF-B53D-370B-AE43A7B309B3}"/>
                </a:ext>
              </a:extLst>
            </p:cNvPr>
            <p:cNvSpPr txBox="1"/>
            <p:nvPr/>
          </p:nvSpPr>
          <p:spPr>
            <a:xfrm>
              <a:off x="5071383" y="3212498"/>
              <a:ext cx="885105" cy="2315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rgbClr val="FFFF00"/>
                  </a:solidFill>
                  <a:latin typeface="Posterama" panose="020B0504020200020000" pitchFamily="34" charset="0"/>
                  <a:cs typeface="Posterama" panose="020B0504020200020000" pitchFamily="34" charset="0"/>
                </a:rPr>
                <a:t>Initiatives</a:t>
              </a:r>
            </a:p>
          </p:txBody>
        </p:sp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6731F15C-246B-8108-FF5C-93BCE2DA8334}"/>
                </a:ext>
              </a:extLst>
            </p:cNvPr>
            <p:cNvSpPr/>
            <p:nvPr/>
          </p:nvSpPr>
          <p:spPr>
            <a:xfrm>
              <a:off x="4968362" y="2714581"/>
              <a:ext cx="358815" cy="324092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71AD47"/>
              </a:solidFill>
            </a:ln>
            <a:effectLst>
              <a:outerShdw blurRad="129871" dist="49236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EF34DA2-979C-40C0-38DA-D6F4509D9A03}"/>
                </a:ext>
              </a:extLst>
            </p:cNvPr>
            <p:cNvSpPr txBox="1"/>
            <p:nvPr/>
          </p:nvSpPr>
          <p:spPr>
            <a:xfrm>
              <a:off x="4217574" y="2791037"/>
              <a:ext cx="685739" cy="1913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dirty="0">
                  <a:solidFill>
                    <a:schemeClr val="bg1"/>
                  </a:solidFill>
                  <a:latin typeface="Arial Rounded MT Bold" panose="020F0704030504030204" pitchFamily="34" charset="77"/>
                </a:rPr>
                <a:t>HydrogenNowCast</a:t>
              </a:r>
              <a:br>
                <a:rPr lang="en-US" sz="1600" dirty="0">
                  <a:solidFill>
                    <a:schemeClr val="bg1"/>
                  </a:solidFill>
                  <a:latin typeface="Arial Rounded MT Bold" panose="020F0704030504030204" pitchFamily="34" charset="77"/>
                </a:rPr>
              </a:br>
              <a:r>
                <a:rPr lang="en-US" sz="1600" dirty="0">
                  <a:solidFill>
                    <a:schemeClr val="bg1"/>
                  </a:solidFill>
                  <a:latin typeface="Arial Rounded MT Bold" panose="020F0704030504030204" pitchFamily="34" charset="77"/>
                </a:rPr>
                <a:t>Podcast</a:t>
              </a:r>
            </a:p>
          </p:txBody>
        </p:sp>
        <p:pic>
          <p:nvPicPr>
            <p:cNvPr id="27" name="Picture 26" descr="A blue and black logo&#10;&#10;Description automatically generated">
              <a:extLst>
                <a:ext uri="{FF2B5EF4-FFF2-40B4-BE49-F238E27FC236}">
                  <a16:creationId xmlns:a16="http://schemas.microsoft.com/office/drawing/2014/main" id="{D8429902-AF94-EA16-5648-904047B566E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047188" y="2776044"/>
              <a:ext cx="201168" cy="20116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2E5D79DA-59A0-8ACB-8FA4-EFEB4A72734D}"/>
              </a:ext>
            </a:extLst>
          </p:cNvPr>
          <p:cNvSpPr txBox="1"/>
          <p:nvPr/>
        </p:nvSpPr>
        <p:spPr>
          <a:xfrm>
            <a:off x="3850845" y="363674"/>
            <a:ext cx="4490310" cy="110799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38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100" b="1" i="1">
                <a:solidFill>
                  <a:srgbClr val="C00000"/>
                </a:solidFill>
                <a:latin typeface="open sans" panose="020B0606030504020204" pitchFamily="34" charset="0"/>
              </a:defRPr>
            </a:lvl1pPr>
          </a:lstStyle>
          <a:p>
            <a:r>
              <a:rPr lang="en-US" sz="2400" dirty="0"/>
              <a:t>Mission</a:t>
            </a:r>
          </a:p>
          <a:p>
            <a:r>
              <a:rPr lang="en-US" sz="1400" dirty="0"/>
              <a:t>Our mission is to help start the hydrogen market, by bringing together suppliers, users and infrastructure</a:t>
            </a:r>
          </a:p>
        </p:txBody>
      </p:sp>
    </p:spTree>
    <p:extLst>
      <p:ext uri="{BB962C8B-B14F-4D97-AF65-F5344CB8AC3E}">
        <p14:creationId xmlns:p14="http://schemas.microsoft.com/office/powerpoint/2010/main" val="2805423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A1717-F4AC-DC7F-BA31-0DC6DC75F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Ongoing Initiatives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2E5E4D-0818-64A9-6C61-A533AB89FC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3300" y="1331089"/>
            <a:ext cx="9080500" cy="484587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Hydrogen fuel stations</a:t>
            </a:r>
          </a:p>
          <a:p>
            <a:pPr lvl="1">
              <a:buFont typeface="System Font Regular"/>
              <a:buChar char="✓"/>
            </a:pPr>
            <a:r>
              <a:rPr lang="en-US" dirty="0"/>
              <a:t>Fuel station donated by Nel to CSU</a:t>
            </a:r>
          </a:p>
          <a:p>
            <a:pPr lvl="1">
              <a:buFont typeface="System Font Regular"/>
              <a:buChar char="✓"/>
            </a:pPr>
            <a:r>
              <a:rPr lang="en-US" dirty="0"/>
              <a:t>Started New Day Hydrogen</a:t>
            </a:r>
          </a:p>
          <a:p>
            <a:pPr lvl="2"/>
            <a:r>
              <a:rPr lang="en-US" dirty="0"/>
              <a:t>Deploy fuel stations, enlist users, locating commercial H</a:t>
            </a:r>
            <a:r>
              <a:rPr lang="en-US" baseline="-25000" dirty="0"/>
              <a:t>2</a:t>
            </a:r>
            <a:r>
              <a:rPr lang="en-US" dirty="0"/>
              <a:t> vehicles, securing investors, grants</a:t>
            </a:r>
          </a:p>
          <a:p>
            <a:pPr lvl="1">
              <a:buFont typeface="System Font Regular"/>
              <a:buChar char="✓"/>
            </a:pPr>
            <a:r>
              <a:rPr lang="en-US" dirty="0"/>
              <a:t>Grants</a:t>
            </a:r>
          </a:p>
          <a:p>
            <a:pPr lvl="2"/>
            <a:r>
              <a:rPr lang="en-US" dirty="0"/>
              <a:t>$250K Colorado OEDIT grant</a:t>
            </a:r>
          </a:p>
          <a:p>
            <a:pPr lvl="2"/>
            <a:r>
              <a:rPr lang="en-US" dirty="0"/>
              <a:t>$9M US DOT grant</a:t>
            </a:r>
          </a:p>
          <a:p>
            <a:pPr lvl="2"/>
            <a:r>
              <a:rPr lang="en-US" dirty="0"/>
              <a:t>$946K DoE Vehicle Technology Office (VTO) grant</a:t>
            </a:r>
          </a:p>
          <a:p>
            <a:r>
              <a:rPr lang="en-US" dirty="0"/>
              <a:t>Podcast</a:t>
            </a:r>
          </a:p>
          <a:p>
            <a:r>
              <a:rPr lang="en-US" dirty="0"/>
              <a:t>Workforce development</a:t>
            </a:r>
          </a:p>
          <a:p>
            <a:pPr lvl="1"/>
            <a:r>
              <a:rPr lang="en-US" dirty="0"/>
              <a:t>CHN affiliation with Horizon Educational</a:t>
            </a:r>
          </a:p>
          <a:p>
            <a:pPr lvl="1"/>
            <a:r>
              <a:rPr lang="en-US" dirty="0"/>
              <a:t>Engaging Colorado high schools and CTE Schools (Career and Technical Education)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128D27-8F68-B82F-B91C-0167D5B4F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81D27-71AB-7A43-8873-4916CDBA3906}" type="slidenum">
              <a:rPr lang="en-US" smtClean="0"/>
              <a:pPr/>
              <a:t>18</a:t>
            </a:fld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CC46540-C099-CB99-86C3-C93373A7CE30}"/>
              </a:ext>
            </a:extLst>
          </p:cNvPr>
          <p:cNvGrpSpPr/>
          <p:nvPr/>
        </p:nvGrpSpPr>
        <p:grpSpPr>
          <a:xfrm>
            <a:off x="768680" y="3919555"/>
            <a:ext cx="1096738" cy="990605"/>
            <a:chOff x="142177" y="3568194"/>
            <a:chExt cx="1096738" cy="990605"/>
          </a:xfrm>
        </p:grpSpPr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00C5D8CD-71E4-00F7-CC04-3B1FEB30F5FD}"/>
                </a:ext>
              </a:extLst>
            </p:cNvPr>
            <p:cNvSpPr/>
            <p:nvPr/>
          </p:nvSpPr>
          <p:spPr>
            <a:xfrm>
              <a:off x="142177" y="3568194"/>
              <a:ext cx="1096738" cy="99060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71AD47"/>
              </a:solidFill>
            </a:ln>
            <a:effectLst>
              <a:outerShdw blurRad="129871" dist="49236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11" name="Picture 10" descr="A blue and black logo&#10;&#10;Description automatically generated">
              <a:extLst>
                <a:ext uri="{FF2B5EF4-FFF2-40B4-BE49-F238E27FC236}">
                  <a16:creationId xmlns:a16="http://schemas.microsoft.com/office/drawing/2014/main" id="{4A271D1E-84A5-1B1D-D684-FBD3EA2145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3113" y="3756059"/>
              <a:ext cx="614881" cy="61488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928BBFC-9ABE-EB32-A1C4-DC49A3AE94A2}"/>
              </a:ext>
            </a:extLst>
          </p:cNvPr>
          <p:cNvGrpSpPr/>
          <p:nvPr/>
        </p:nvGrpSpPr>
        <p:grpSpPr>
          <a:xfrm>
            <a:off x="768681" y="5155688"/>
            <a:ext cx="1096737" cy="990605"/>
            <a:chOff x="804005" y="5155688"/>
            <a:chExt cx="1096737" cy="990605"/>
          </a:xfrm>
        </p:grpSpPr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E35E23B5-F4FF-19CD-BA4D-B66A685C5DD9}"/>
                </a:ext>
              </a:extLst>
            </p:cNvPr>
            <p:cNvSpPr/>
            <p:nvPr/>
          </p:nvSpPr>
          <p:spPr>
            <a:xfrm>
              <a:off x="804005" y="5155688"/>
              <a:ext cx="1096737" cy="99060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71AD47"/>
              </a:solidFill>
            </a:ln>
            <a:effectLst>
              <a:outerShdw blurRad="127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0200B37-018B-CAA3-768E-BD47562B17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6911" y="5417057"/>
              <a:ext cx="838474" cy="467864"/>
            </a:xfrm>
            <a:prstGeom prst="rect">
              <a:avLst/>
            </a:prstGeom>
            <a:effectLst/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282E5A9-A942-F5C2-F8E4-309F48BE195F}"/>
              </a:ext>
            </a:extLst>
          </p:cNvPr>
          <p:cNvGrpSpPr/>
          <p:nvPr/>
        </p:nvGrpSpPr>
        <p:grpSpPr>
          <a:xfrm>
            <a:off x="768681" y="1447291"/>
            <a:ext cx="1096737" cy="990605"/>
            <a:chOff x="733356" y="1447291"/>
            <a:chExt cx="1096737" cy="990605"/>
          </a:xfrm>
        </p:grpSpPr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60891248-A43B-1A19-CDFC-9B16D6B85051}"/>
                </a:ext>
              </a:extLst>
            </p:cNvPr>
            <p:cNvSpPr/>
            <p:nvPr/>
          </p:nvSpPr>
          <p:spPr>
            <a:xfrm>
              <a:off x="733356" y="1447291"/>
              <a:ext cx="1096737" cy="99060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71AD47"/>
              </a:solidFill>
            </a:ln>
            <a:effectLst>
              <a:outerShdw blurRad="129871" dist="49236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EE5E237-E70C-C496-A7BA-32C9B2A540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80079" y="1593229"/>
              <a:ext cx="571095" cy="69872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6C404E7-D930-8BA6-C56A-B2599F9FA80A}"/>
              </a:ext>
            </a:extLst>
          </p:cNvPr>
          <p:cNvGrpSpPr/>
          <p:nvPr/>
        </p:nvGrpSpPr>
        <p:grpSpPr>
          <a:xfrm>
            <a:off x="768680" y="2683423"/>
            <a:ext cx="1096738" cy="990605"/>
            <a:chOff x="752266" y="2738945"/>
            <a:chExt cx="1096738" cy="990605"/>
          </a:xfrm>
        </p:grpSpPr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9D39F471-5802-4F3D-01D6-0694417A39C6}"/>
                </a:ext>
              </a:extLst>
            </p:cNvPr>
            <p:cNvSpPr/>
            <p:nvPr/>
          </p:nvSpPr>
          <p:spPr>
            <a:xfrm>
              <a:off x="752266" y="2738945"/>
              <a:ext cx="1096738" cy="99060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71AD47"/>
              </a:solidFill>
            </a:ln>
            <a:effectLst>
              <a:outerShdw blurRad="133009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AE33724-5F0E-DDAB-103C-9489B55A454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60603" y="2951614"/>
              <a:ext cx="838474" cy="56526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4103672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53520-B64A-FD7E-594E-84B958690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CHN Five Year Anniversary!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E93B62C-1F30-56A7-B873-1B4FAE340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81D27-71AB-7A43-8873-4916CDBA3906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A539F22-A5B7-334D-10A4-C00B64A64245}"/>
              </a:ext>
            </a:extLst>
          </p:cNvPr>
          <p:cNvSpPr txBox="1"/>
          <p:nvPr/>
        </p:nvSpPr>
        <p:spPr>
          <a:xfrm>
            <a:off x="532434" y="1826260"/>
            <a:ext cx="1643399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ARO Industries</a:t>
            </a:r>
          </a:p>
          <a:p>
            <a:r>
              <a:rPr lang="en-US" sz="1000" dirty="0"/>
              <a:t>Barber-Nichols</a:t>
            </a:r>
          </a:p>
          <a:p>
            <a:r>
              <a:rPr lang="en-US" sz="1000" dirty="0" err="1"/>
              <a:t>BayoTech</a:t>
            </a:r>
            <a:endParaRPr lang="en-US" sz="1000" dirty="0"/>
          </a:p>
          <a:p>
            <a:r>
              <a:rPr lang="en-US" sz="1000" dirty="0"/>
              <a:t>Black and Veatch</a:t>
            </a:r>
          </a:p>
          <a:p>
            <a:r>
              <a:rPr lang="en-US" sz="1000" dirty="0" err="1"/>
              <a:t>Blackhorn</a:t>
            </a:r>
            <a:endParaRPr lang="en-US" sz="1000" dirty="0"/>
          </a:p>
          <a:p>
            <a:r>
              <a:rPr lang="en-US" sz="1000" dirty="0"/>
              <a:t>BNG Clean Fuel Corporation</a:t>
            </a:r>
          </a:p>
          <a:p>
            <a:r>
              <a:rPr lang="en-US" sz="1000" dirty="0"/>
              <a:t>BPX</a:t>
            </a:r>
          </a:p>
          <a:p>
            <a:r>
              <a:rPr lang="en-US" sz="1000" dirty="0" err="1"/>
              <a:t>Brendle</a:t>
            </a:r>
            <a:r>
              <a:rPr lang="en-US" sz="1000" dirty="0"/>
              <a:t> Group</a:t>
            </a:r>
          </a:p>
          <a:p>
            <a:r>
              <a:rPr lang="en-US" sz="1000" dirty="0"/>
              <a:t>Coffman Engineers</a:t>
            </a:r>
          </a:p>
          <a:p>
            <a:r>
              <a:rPr lang="en-US" sz="1000" dirty="0"/>
              <a:t>Colorado AAA</a:t>
            </a:r>
          </a:p>
          <a:p>
            <a:r>
              <a:rPr lang="en-US" sz="1000" dirty="0"/>
              <a:t>Cummins</a:t>
            </a:r>
          </a:p>
          <a:p>
            <a:r>
              <a:rPr lang="en-US" sz="1000" dirty="0" err="1"/>
              <a:t>Czero</a:t>
            </a:r>
            <a:r>
              <a:rPr lang="en-US" sz="1000" dirty="0"/>
              <a:t> Solutions</a:t>
            </a:r>
          </a:p>
          <a:p>
            <a:r>
              <a:rPr lang="en-US" sz="1000" dirty="0"/>
              <a:t>Danfoss </a:t>
            </a:r>
            <a:r>
              <a:rPr lang="en-US" sz="1000" dirty="0" err="1"/>
              <a:t>Editron</a:t>
            </a:r>
            <a:endParaRPr lang="en-US" sz="1000" dirty="0"/>
          </a:p>
          <a:p>
            <a:r>
              <a:rPr lang="en-US" sz="1000" dirty="0"/>
              <a:t>Daroga Power</a:t>
            </a:r>
          </a:p>
          <a:p>
            <a:r>
              <a:rPr lang="en-US" sz="1000" dirty="0"/>
              <a:t>Eberspaecher</a:t>
            </a:r>
          </a:p>
          <a:p>
            <a:r>
              <a:rPr lang="en-US" sz="1000" dirty="0"/>
              <a:t>EDF Renewable</a:t>
            </a:r>
          </a:p>
          <a:p>
            <a:r>
              <a:rPr lang="en-US" sz="1000" dirty="0" err="1"/>
              <a:t>ElectroMech</a:t>
            </a:r>
            <a:endParaRPr lang="en-US" sz="1000" dirty="0"/>
          </a:p>
          <a:p>
            <a:r>
              <a:rPr lang="en-US" sz="1000" dirty="0"/>
              <a:t>ElektrikGreen</a:t>
            </a:r>
          </a:p>
          <a:p>
            <a:r>
              <a:rPr lang="en-US" sz="1000" dirty="0"/>
              <a:t>Element One</a:t>
            </a:r>
          </a:p>
          <a:p>
            <a:r>
              <a:rPr lang="en-US" sz="1000" dirty="0"/>
              <a:t>Element One Energy</a:t>
            </a:r>
          </a:p>
          <a:p>
            <a:r>
              <a:rPr lang="en-US" sz="1000" dirty="0"/>
              <a:t>Emerson</a:t>
            </a:r>
          </a:p>
          <a:p>
            <a:r>
              <a:rPr lang="en-US" sz="1000" dirty="0"/>
              <a:t>Energy Crafters</a:t>
            </a:r>
          </a:p>
          <a:p>
            <a:r>
              <a:rPr lang="en-US" sz="1000" dirty="0"/>
              <a:t>Eneus Energy</a:t>
            </a:r>
          </a:p>
          <a:p>
            <a:r>
              <a:rPr lang="en-US" sz="1000" dirty="0"/>
              <a:t>EPC</a:t>
            </a:r>
          </a:p>
          <a:p>
            <a:r>
              <a:rPr lang="en-US" sz="1000" dirty="0" err="1"/>
              <a:t>Eroe</a:t>
            </a:r>
            <a:r>
              <a:rPr lang="en-US" sz="1000" dirty="0"/>
              <a:t> Power Systems</a:t>
            </a:r>
          </a:p>
          <a:p>
            <a:r>
              <a:rPr lang="en-US" sz="1000" dirty="0"/>
              <a:t>FMI Capital Advisors</a:t>
            </a:r>
          </a:p>
          <a:p>
            <a:r>
              <a:rPr lang="en-US" sz="1000" dirty="0"/>
              <a:t>Free Radical Ventures LLC</a:t>
            </a:r>
          </a:p>
          <a:p>
            <a:r>
              <a:rPr lang="en-US" sz="1000" dirty="0"/>
              <a:t>Fuel Cell Energy</a:t>
            </a:r>
          </a:p>
          <a:p>
            <a:r>
              <a:rPr lang="en-US" sz="1000" dirty="0"/>
              <a:t>Green Planet Lab</a:t>
            </a:r>
          </a:p>
          <a:p>
            <a:r>
              <a:rPr lang="en-US" sz="1000" dirty="0"/>
              <a:t>GKN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9B09CBC-D301-5296-9009-2D6496B67851}"/>
              </a:ext>
            </a:extLst>
          </p:cNvPr>
          <p:cNvSpPr txBox="1"/>
          <p:nvPr/>
        </p:nvSpPr>
        <p:spPr>
          <a:xfrm>
            <a:off x="2037145" y="1826260"/>
            <a:ext cx="2214068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Greencore Global</a:t>
            </a:r>
          </a:p>
          <a:p>
            <a:r>
              <a:rPr lang="en-US" sz="1000" dirty="0"/>
              <a:t>Hatch</a:t>
            </a:r>
          </a:p>
          <a:p>
            <a:r>
              <a:rPr lang="en-US" sz="1000" dirty="0"/>
              <a:t>H2 Aerospace</a:t>
            </a:r>
          </a:p>
          <a:p>
            <a:r>
              <a:rPr lang="en-US" sz="1000" dirty="0"/>
              <a:t>H2 Power, Inc</a:t>
            </a:r>
          </a:p>
          <a:p>
            <a:r>
              <a:rPr lang="en-US" sz="1000" dirty="0"/>
              <a:t>HDR</a:t>
            </a:r>
          </a:p>
          <a:p>
            <a:r>
              <a:rPr lang="en-US" sz="1000" dirty="0" err="1"/>
              <a:t>Hoaco</a:t>
            </a:r>
            <a:r>
              <a:rPr lang="en-US" sz="1000" dirty="0"/>
              <a:t> Automation Technology LLC</a:t>
            </a:r>
          </a:p>
          <a:p>
            <a:r>
              <a:rPr lang="en-US" sz="1000" dirty="0"/>
              <a:t>Holland and Hart</a:t>
            </a:r>
          </a:p>
          <a:p>
            <a:r>
              <a:rPr lang="en-US" sz="1000" dirty="0"/>
              <a:t>Horizon Educational</a:t>
            </a:r>
          </a:p>
          <a:p>
            <a:r>
              <a:rPr lang="en-US" sz="1000" dirty="0" err="1"/>
              <a:t>Hydrogene</a:t>
            </a:r>
            <a:r>
              <a:rPr lang="en-US" sz="1000" dirty="0"/>
              <a:t> Helix, SAS</a:t>
            </a:r>
          </a:p>
          <a:p>
            <a:r>
              <a:rPr lang="en-US" sz="1000" dirty="0" err="1"/>
              <a:t>Hydrostar</a:t>
            </a:r>
            <a:r>
              <a:rPr lang="en-US" sz="1000" dirty="0"/>
              <a:t> USA</a:t>
            </a:r>
          </a:p>
          <a:p>
            <a:r>
              <a:rPr lang="en-US" sz="1000" dirty="0" err="1"/>
              <a:t>HyET</a:t>
            </a:r>
            <a:r>
              <a:rPr lang="en-US" sz="1000" dirty="0"/>
              <a:t> Hydrogen</a:t>
            </a:r>
          </a:p>
          <a:p>
            <a:r>
              <a:rPr lang="en-US" sz="1000" dirty="0"/>
              <a:t>Independence Hydrogen</a:t>
            </a:r>
          </a:p>
          <a:p>
            <a:r>
              <a:rPr lang="en-US" sz="1000" dirty="0" err="1"/>
              <a:t>Innosphere</a:t>
            </a:r>
            <a:endParaRPr lang="en-US" sz="1000" dirty="0"/>
          </a:p>
          <a:p>
            <a:r>
              <a:rPr lang="en-US" sz="1000" dirty="0"/>
              <a:t>Interlock Consulting</a:t>
            </a:r>
          </a:p>
          <a:p>
            <a:r>
              <a:rPr lang="en-US" sz="1000" dirty="0" err="1"/>
              <a:t>Kempy</a:t>
            </a:r>
            <a:r>
              <a:rPr lang="en-US" sz="1000" dirty="0"/>
              <a:t> Energetics</a:t>
            </a:r>
          </a:p>
          <a:p>
            <a:r>
              <a:rPr lang="en-US" sz="1000" dirty="0"/>
              <a:t>Keysight</a:t>
            </a:r>
          </a:p>
          <a:p>
            <a:r>
              <a:rPr lang="en-US" sz="1000" dirty="0"/>
              <a:t>Krueger Transit Consulting</a:t>
            </a:r>
          </a:p>
          <a:p>
            <a:r>
              <a:rPr lang="en-US" sz="1000" dirty="0" err="1"/>
              <a:t>Kubagen</a:t>
            </a:r>
            <a:r>
              <a:rPr lang="en-US" sz="1000" dirty="0"/>
              <a:t> Ltd.</a:t>
            </a:r>
          </a:p>
          <a:p>
            <a:r>
              <a:rPr lang="en-US" sz="1000" dirty="0"/>
              <a:t>Lancer</a:t>
            </a:r>
          </a:p>
          <a:p>
            <a:r>
              <a:rPr lang="en-US" sz="1000" dirty="0"/>
              <a:t>Magnum Development</a:t>
            </a:r>
          </a:p>
          <a:p>
            <a:r>
              <a:rPr lang="en-US" sz="1000" dirty="0"/>
              <a:t>Malmö </a:t>
            </a:r>
            <a:r>
              <a:rPr lang="en-US" sz="1000" dirty="0" err="1"/>
              <a:t>Vimmerby</a:t>
            </a:r>
            <a:endParaRPr lang="en-US" sz="1000" dirty="0"/>
          </a:p>
          <a:p>
            <a:r>
              <a:rPr lang="en-US" sz="1000" dirty="0"/>
              <a:t>McClure Engineering</a:t>
            </a:r>
          </a:p>
          <a:p>
            <a:r>
              <a:rPr lang="en-US" sz="1000" dirty="0"/>
              <a:t>Mettler Toledo Thornton</a:t>
            </a:r>
          </a:p>
          <a:p>
            <a:r>
              <a:rPr lang="en-US" sz="1000" dirty="0"/>
              <a:t>Millennium Reign Energy LLC</a:t>
            </a:r>
          </a:p>
          <a:p>
            <a:r>
              <a:rPr lang="en-US" sz="1000" dirty="0"/>
              <a:t>Natural Hydrogen </a:t>
            </a:r>
            <a:r>
              <a:rPr lang="en-US" sz="1000" dirty="0" err="1"/>
              <a:t>EnergyNel</a:t>
            </a:r>
            <a:r>
              <a:rPr lang="en-US" sz="1000" dirty="0"/>
              <a:t> Hydrogen</a:t>
            </a:r>
          </a:p>
          <a:p>
            <a:r>
              <a:rPr lang="en-US" sz="1000" dirty="0"/>
              <a:t>NextEra Energy</a:t>
            </a:r>
          </a:p>
          <a:p>
            <a:r>
              <a:rPr lang="en-US" sz="1000" dirty="0"/>
              <a:t>Nikola</a:t>
            </a:r>
          </a:p>
          <a:p>
            <a:r>
              <a:rPr lang="en-US" sz="1000" dirty="0" err="1"/>
              <a:t>NovoHydrogen</a:t>
            </a:r>
            <a:endParaRPr lang="en-US" sz="1000" dirty="0"/>
          </a:p>
          <a:p>
            <a:r>
              <a:rPr lang="en-US" sz="1000" dirty="0"/>
              <a:t>Pentad Associates, Inc.</a:t>
            </a:r>
          </a:p>
          <a:p>
            <a:r>
              <a:rPr lang="en-US" sz="1000" dirty="0"/>
              <a:t>Petronas</a:t>
            </a:r>
          </a:p>
          <a:p>
            <a:endParaRPr lang="en-US" sz="1000" dirty="0"/>
          </a:p>
          <a:p>
            <a:endParaRPr lang="en-US" sz="1000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38DB671-D80D-61C1-3CB4-C1FF967666F2}"/>
              </a:ext>
            </a:extLst>
          </p:cNvPr>
          <p:cNvSpPr txBox="1"/>
          <p:nvPr/>
        </p:nvSpPr>
        <p:spPr>
          <a:xfrm>
            <a:off x="4271059" y="1826260"/>
            <a:ext cx="1867819" cy="48628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PG&amp;E</a:t>
            </a:r>
          </a:p>
          <a:p>
            <a:r>
              <a:rPr lang="en-US" sz="1000" dirty="0"/>
              <a:t>Pi Innovations</a:t>
            </a:r>
          </a:p>
          <a:p>
            <a:r>
              <a:rPr lang="en-US" sz="1000" dirty="0" err="1"/>
              <a:t>PlugPower</a:t>
            </a:r>
            <a:endParaRPr lang="en-US" sz="1000" dirty="0"/>
          </a:p>
          <a:p>
            <a:r>
              <a:rPr lang="en-US" sz="1000" dirty="0" err="1"/>
              <a:t>Proteum</a:t>
            </a:r>
            <a:r>
              <a:rPr lang="en-US" sz="1000" dirty="0"/>
              <a:t> Energy</a:t>
            </a:r>
          </a:p>
          <a:p>
            <a:r>
              <a:rPr lang="en-US" sz="1000" dirty="0"/>
              <a:t>Raven Ridge Resources</a:t>
            </a:r>
          </a:p>
          <a:p>
            <a:r>
              <a:rPr lang="en-US" sz="1000" dirty="0" err="1"/>
              <a:t>Rentricity</a:t>
            </a:r>
            <a:endParaRPr lang="en-US" sz="1000" dirty="0"/>
          </a:p>
          <a:p>
            <a:r>
              <a:rPr lang="en-US" sz="1000" dirty="0" err="1"/>
              <a:t>Resato</a:t>
            </a:r>
            <a:endParaRPr lang="en-US" sz="1000" dirty="0"/>
          </a:p>
          <a:p>
            <a:r>
              <a:rPr lang="en-US" sz="1000" dirty="0"/>
              <a:t>Risktec Solutions</a:t>
            </a:r>
          </a:p>
          <a:p>
            <a:r>
              <a:rPr lang="en-US" sz="1000" dirty="0"/>
              <a:t>RTD Denver</a:t>
            </a:r>
          </a:p>
          <a:p>
            <a:r>
              <a:rPr lang="en-US" sz="1000" dirty="0"/>
              <a:t>RWDC Industries</a:t>
            </a:r>
          </a:p>
          <a:p>
            <a:r>
              <a:rPr lang="en-US" sz="1000" dirty="0" err="1"/>
              <a:t>Saoradh</a:t>
            </a:r>
            <a:endParaRPr lang="en-US" sz="1000" dirty="0"/>
          </a:p>
          <a:p>
            <a:r>
              <a:rPr lang="en-US" sz="1000" dirty="0"/>
              <a:t>Seaton Hill CFO Services</a:t>
            </a:r>
          </a:p>
          <a:p>
            <a:r>
              <a:rPr lang="en-US" sz="1000" dirty="0"/>
              <a:t>Seven Generations</a:t>
            </a:r>
          </a:p>
          <a:p>
            <a:r>
              <a:rPr lang="en-US" sz="1000" dirty="0"/>
              <a:t>Sharper Energy Technologies</a:t>
            </a:r>
          </a:p>
          <a:p>
            <a:r>
              <a:rPr lang="en-US" sz="1000" dirty="0" err="1"/>
              <a:t>Spirae</a:t>
            </a:r>
            <a:r>
              <a:rPr lang="en-US" sz="1000" dirty="0"/>
              <a:t>, LLC</a:t>
            </a:r>
          </a:p>
          <a:p>
            <a:r>
              <a:rPr lang="en-US" sz="1000" dirty="0"/>
              <a:t>Starfire</a:t>
            </a:r>
          </a:p>
          <a:p>
            <a:r>
              <a:rPr lang="en-US" sz="1000" dirty="0"/>
              <a:t>Steelhead - A Vestas Company</a:t>
            </a:r>
          </a:p>
          <a:p>
            <a:r>
              <a:rPr lang="en-US" sz="1000" dirty="0"/>
              <a:t>Steelhead Composites Inc.</a:t>
            </a:r>
          </a:p>
          <a:p>
            <a:r>
              <a:rPr lang="en-US" sz="1000" dirty="0"/>
              <a:t>Suburban Propane Partners, L.P.</a:t>
            </a:r>
          </a:p>
          <a:p>
            <a:r>
              <a:rPr lang="en-US" sz="1000" dirty="0" err="1"/>
              <a:t>SuperTurbo</a:t>
            </a:r>
            <a:endParaRPr lang="en-US" sz="1000" dirty="0"/>
          </a:p>
          <a:p>
            <a:r>
              <a:rPr lang="en-US" sz="1000" dirty="0" err="1"/>
              <a:t>Symbios</a:t>
            </a:r>
            <a:r>
              <a:rPr lang="en-US" sz="1000" dirty="0"/>
              <a:t> Technologies</a:t>
            </a:r>
          </a:p>
          <a:p>
            <a:r>
              <a:rPr lang="en-US" sz="1000" dirty="0" err="1"/>
              <a:t>Tarafert</a:t>
            </a:r>
            <a:endParaRPr lang="en-US" sz="1000" dirty="0"/>
          </a:p>
          <a:p>
            <a:r>
              <a:rPr lang="en-US" sz="1000" dirty="0" err="1"/>
              <a:t>Verdek</a:t>
            </a:r>
            <a:endParaRPr lang="en-US" sz="1000" dirty="0"/>
          </a:p>
          <a:p>
            <a:r>
              <a:rPr lang="en-US" sz="1000" dirty="0"/>
              <a:t>Wärtsilä North America</a:t>
            </a:r>
          </a:p>
          <a:p>
            <a:r>
              <a:rPr lang="en-US" sz="1000" dirty="0"/>
              <a:t>Western Resources</a:t>
            </a:r>
          </a:p>
          <a:p>
            <a:r>
              <a:rPr lang="en-US" sz="1000" dirty="0"/>
              <a:t>Woodward Inc</a:t>
            </a:r>
          </a:p>
          <a:p>
            <a:r>
              <a:rPr lang="en-US" sz="1000" dirty="0"/>
              <a:t>WSP</a:t>
            </a:r>
          </a:p>
          <a:p>
            <a:r>
              <a:rPr lang="en-US" sz="1000" dirty="0"/>
              <a:t>X3Energy</a:t>
            </a:r>
          </a:p>
          <a:p>
            <a:r>
              <a:rPr lang="en-US" sz="1000" dirty="0"/>
              <a:t>Xavier </a:t>
            </a:r>
            <a:r>
              <a:rPr lang="en-US" sz="1000" dirty="0" err="1"/>
              <a:t>d'Hubert</a:t>
            </a:r>
            <a:r>
              <a:rPr lang="en-US" sz="1000" dirty="0"/>
              <a:t> Consulting</a:t>
            </a:r>
          </a:p>
          <a:p>
            <a:endParaRPr lang="en-US" sz="1000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A2D60E2-2805-98E1-0396-A1A204D0995C}"/>
              </a:ext>
            </a:extLst>
          </p:cNvPr>
          <p:cNvSpPr txBox="1"/>
          <p:nvPr/>
        </p:nvSpPr>
        <p:spPr>
          <a:xfrm>
            <a:off x="1613216" y="1476768"/>
            <a:ext cx="2380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282DA5"/>
                </a:solidFill>
                <a:latin typeface="Arial Rounded MT Bold" panose="020F0704030504030204" pitchFamily="34" charset="77"/>
              </a:rPr>
              <a:t>Over 90 Companies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387CDE8-0DCA-0071-7D91-4F84EEA40BA7}"/>
              </a:ext>
            </a:extLst>
          </p:cNvPr>
          <p:cNvSpPr txBox="1"/>
          <p:nvPr/>
        </p:nvSpPr>
        <p:spPr>
          <a:xfrm>
            <a:off x="6810223" y="1826260"/>
            <a:ext cx="2531462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Asia-Pacific Hydrogen Association</a:t>
            </a:r>
          </a:p>
          <a:p>
            <a:r>
              <a:rPr lang="en-US" sz="1000" dirty="0"/>
              <a:t>Bonneville Environmental Foundation</a:t>
            </a:r>
          </a:p>
          <a:p>
            <a:r>
              <a:rPr lang="en-US" sz="1000" dirty="0"/>
              <a:t>BRIGHT Energy Innovators</a:t>
            </a:r>
          </a:p>
          <a:p>
            <a:r>
              <a:rPr lang="en-US" sz="1000" dirty="0"/>
              <a:t>California Hydrogen Business Council</a:t>
            </a:r>
          </a:p>
          <a:p>
            <a:r>
              <a:rPr lang="en-US" sz="1000" dirty="0"/>
              <a:t>California Hydrogen Coalition</a:t>
            </a:r>
          </a:p>
          <a:p>
            <a:r>
              <a:rPr lang="en-US" sz="1000" dirty="0"/>
              <a:t>Canadian Hydrogen &amp; Fuel Cell Association</a:t>
            </a:r>
          </a:p>
          <a:p>
            <a:r>
              <a:rPr lang="en-US" sz="1000" dirty="0"/>
              <a:t>CCIA</a:t>
            </a:r>
          </a:p>
          <a:p>
            <a:r>
              <a:rPr lang="en-US" sz="1000" dirty="0"/>
              <a:t>Clean Cities</a:t>
            </a:r>
          </a:p>
          <a:p>
            <a:pPr marL="234950"/>
            <a:r>
              <a:rPr lang="en-US" sz="1000" dirty="0"/>
              <a:t>Drive Clean Colorado</a:t>
            </a:r>
          </a:p>
          <a:p>
            <a:pPr marL="234950"/>
            <a:r>
              <a:rPr lang="en-US" sz="1000" dirty="0"/>
              <a:t>Northern Colorado</a:t>
            </a:r>
          </a:p>
          <a:p>
            <a:r>
              <a:rPr lang="en-US" sz="1000" dirty="0"/>
              <a:t>Climate Reality Project</a:t>
            </a:r>
          </a:p>
          <a:p>
            <a:r>
              <a:rPr lang="en-US" sz="1000" dirty="0"/>
              <a:t>Colorado Cleantech Industries Association</a:t>
            </a:r>
          </a:p>
          <a:p>
            <a:r>
              <a:rPr lang="en-US" sz="1000" dirty="0"/>
              <a:t>Colorado Energy Research Collaboratory</a:t>
            </a:r>
          </a:p>
          <a:p>
            <a:r>
              <a:rPr lang="en-US" sz="1000" dirty="0"/>
              <a:t>CTE (Cent for Transportation &amp; Environment)</a:t>
            </a:r>
          </a:p>
          <a:p>
            <a:r>
              <a:rPr lang="en-US" sz="1000" dirty="0"/>
              <a:t>Energy Independence Now</a:t>
            </a:r>
          </a:p>
          <a:p>
            <a:r>
              <a:rPr lang="en-US" sz="1000" dirty="0"/>
              <a:t>Fuel Cell and Hydrogen Energy Association</a:t>
            </a:r>
          </a:p>
          <a:p>
            <a:r>
              <a:rPr lang="en-US" sz="1000" dirty="0"/>
              <a:t>Fuel Cell India Magazine</a:t>
            </a:r>
          </a:p>
          <a:p>
            <a:r>
              <a:rPr lang="en-US" sz="1000" dirty="0"/>
              <a:t>Green Hydrogen Coalition</a:t>
            </a:r>
          </a:p>
          <a:p>
            <a:r>
              <a:rPr lang="en-US" sz="1000" dirty="0"/>
              <a:t>H2B2</a:t>
            </a:r>
          </a:p>
          <a:p>
            <a:r>
              <a:rPr lang="en-US" sz="1000" dirty="0"/>
              <a:t>Hydrogen Fuel Cell Partnership</a:t>
            </a:r>
          </a:p>
          <a:p>
            <a:r>
              <a:rPr lang="en-US" sz="1000" dirty="0"/>
              <a:t>Renewable Hydrogen Alliance</a:t>
            </a:r>
          </a:p>
          <a:p>
            <a:r>
              <a:rPr lang="en-US" sz="1000" dirty="0"/>
              <a:t>Renewable Hydrogen Fuel Cell Collaborative</a:t>
            </a:r>
          </a:p>
          <a:p>
            <a:r>
              <a:rPr lang="en-US" sz="1000" dirty="0"/>
              <a:t>Stationary Fuel Cell Collaboratory</a:t>
            </a:r>
          </a:p>
          <a:p>
            <a:r>
              <a:rPr lang="en-US" sz="1000" dirty="0"/>
              <a:t>US Hydrogen Alliance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38E76CC-6C9A-1387-CDF4-6AB2998FE34B}"/>
              </a:ext>
            </a:extLst>
          </p:cNvPr>
          <p:cNvSpPr txBox="1"/>
          <p:nvPr/>
        </p:nvSpPr>
        <p:spPr>
          <a:xfrm>
            <a:off x="9580367" y="5033733"/>
            <a:ext cx="17508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California State at Los Angeles</a:t>
            </a:r>
          </a:p>
          <a:p>
            <a:r>
              <a:rPr lang="en-US" sz="1000" dirty="0"/>
              <a:t>Cleveland State University</a:t>
            </a:r>
          </a:p>
          <a:p>
            <a:r>
              <a:rPr lang="en-US" sz="1000" dirty="0"/>
              <a:t>Colorado School of Mines</a:t>
            </a:r>
          </a:p>
          <a:p>
            <a:r>
              <a:rPr lang="en-US" sz="1000" dirty="0"/>
              <a:t>Colorado State University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14AB17C-29CD-B30D-6C3A-CB797988EA8A}"/>
              </a:ext>
            </a:extLst>
          </p:cNvPr>
          <p:cNvSpPr txBox="1"/>
          <p:nvPr/>
        </p:nvSpPr>
        <p:spPr>
          <a:xfrm>
            <a:off x="9580367" y="3597187"/>
            <a:ext cx="166904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Colorado Springs Utilities</a:t>
            </a:r>
          </a:p>
          <a:p>
            <a:r>
              <a:rPr lang="en-US" sz="1000" dirty="0"/>
              <a:t>Fort Collins Utilities</a:t>
            </a:r>
          </a:p>
          <a:p>
            <a:r>
              <a:rPr lang="en-US" sz="1000" dirty="0"/>
              <a:t>Platte River Power Authority</a:t>
            </a:r>
          </a:p>
          <a:p>
            <a:r>
              <a:rPr lang="en-US" sz="1000" dirty="0"/>
              <a:t>Tri-State Utility</a:t>
            </a:r>
          </a:p>
          <a:p>
            <a:r>
              <a:rPr lang="en-US" sz="1000" dirty="0"/>
              <a:t>Xcel Energy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41FF682-AB1A-1C60-2AFD-51DC0148564F}"/>
              </a:ext>
            </a:extLst>
          </p:cNvPr>
          <p:cNvSpPr txBox="1"/>
          <p:nvPr/>
        </p:nvSpPr>
        <p:spPr>
          <a:xfrm>
            <a:off x="9580367" y="4664401"/>
            <a:ext cx="1511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282DA5"/>
                </a:solidFill>
                <a:latin typeface="Arial Rounded MT Bold" panose="020F0704030504030204" pitchFamily="34" charset="77"/>
              </a:rPr>
              <a:t>Universities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6DC0383-EDD3-3160-8A3A-78E5C694E641}"/>
              </a:ext>
            </a:extLst>
          </p:cNvPr>
          <p:cNvSpPr txBox="1"/>
          <p:nvPr/>
        </p:nvSpPr>
        <p:spPr>
          <a:xfrm>
            <a:off x="6810223" y="1476768"/>
            <a:ext cx="1657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282DA5"/>
                </a:solidFill>
                <a:latin typeface="Arial Rounded MT Bold" panose="020F0704030504030204" pitchFamily="34" charset="77"/>
              </a:rPr>
              <a:t>H</a:t>
            </a:r>
            <a:r>
              <a:rPr lang="en-US" baseline="-25000" dirty="0">
                <a:solidFill>
                  <a:srgbClr val="282DA5"/>
                </a:solidFill>
                <a:latin typeface="Arial Rounded MT Bold" panose="020F0704030504030204" pitchFamily="34" charset="77"/>
              </a:rPr>
              <a:t>2</a:t>
            </a:r>
            <a:r>
              <a:rPr lang="en-US" dirty="0">
                <a:solidFill>
                  <a:srgbClr val="282DA5"/>
                </a:solidFill>
                <a:latin typeface="Arial Rounded MT Bold" panose="020F0704030504030204" pitchFamily="34" charset="77"/>
              </a:rPr>
              <a:t> Advocacy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A6ADB466-F3D8-18D4-64C9-AB9840318AA4}"/>
              </a:ext>
            </a:extLst>
          </p:cNvPr>
          <p:cNvSpPr txBox="1"/>
          <p:nvPr/>
        </p:nvSpPr>
        <p:spPr>
          <a:xfrm>
            <a:off x="9580367" y="3236120"/>
            <a:ext cx="1035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282DA5"/>
                </a:solidFill>
                <a:latin typeface="Arial Rounded MT Bold" panose="020F0704030504030204" pitchFamily="34" charset="77"/>
              </a:rPr>
              <a:t>Utilities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FF594805-5481-7AB0-CDAA-B65303BC845A}"/>
              </a:ext>
            </a:extLst>
          </p:cNvPr>
          <p:cNvSpPr txBox="1"/>
          <p:nvPr/>
        </p:nvSpPr>
        <p:spPr>
          <a:xfrm>
            <a:off x="9580367" y="1826260"/>
            <a:ext cx="176683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CDOT</a:t>
            </a:r>
          </a:p>
          <a:p>
            <a:r>
              <a:rPr lang="en-US" sz="1000" dirty="0"/>
              <a:t>Colo </a:t>
            </a:r>
            <a:r>
              <a:rPr lang="en-US" sz="1000" dirty="0" err="1"/>
              <a:t>Div</a:t>
            </a:r>
            <a:r>
              <a:rPr lang="en-US" sz="1000" dirty="0"/>
              <a:t> Oil &amp; Public Safety</a:t>
            </a:r>
          </a:p>
          <a:p>
            <a:r>
              <a:rPr lang="en-US" sz="1000" dirty="0"/>
              <a:t>Colorado Energy Office</a:t>
            </a:r>
          </a:p>
          <a:p>
            <a:r>
              <a:rPr lang="en-US" sz="1000" dirty="0"/>
              <a:t>DoE H</a:t>
            </a:r>
            <a:r>
              <a:rPr lang="en-US" sz="1000" baseline="-25000" dirty="0"/>
              <a:t>2</a:t>
            </a:r>
            <a:r>
              <a:rPr lang="en-US" sz="1000" dirty="0"/>
              <a:t> &amp; Fuel Cell Tech Off.</a:t>
            </a:r>
          </a:p>
          <a:p>
            <a:r>
              <a:rPr lang="en-US" sz="1000" dirty="0"/>
              <a:t>DoE Vehicle Technology Office</a:t>
            </a:r>
          </a:p>
          <a:p>
            <a:r>
              <a:rPr lang="en-US" sz="1000" dirty="0"/>
              <a:t>NIST</a:t>
            </a:r>
          </a:p>
          <a:p>
            <a:r>
              <a:rPr lang="en-US" sz="1000" dirty="0"/>
              <a:t>NREL</a:t>
            </a:r>
          </a:p>
          <a:p>
            <a:r>
              <a:rPr lang="en-US" sz="1000" dirty="0"/>
              <a:t>Regional Air Quality Council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088D7A8-A89C-B16C-9E81-2D42233F47E5}"/>
              </a:ext>
            </a:extLst>
          </p:cNvPr>
          <p:cNvSpPr txBox="1"/>
          <p:nvPr/>
        </p:nvSpPr>
        <p:spPr>
          <a:xfrm>
            <a:off x="9580367" y="1476768"/>
            <a:ext cx="1230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282DA5"/>
                </a:solidFill>
                <a:latin typeface="Arial Rounded MT Bold" panose="020F0704030504030204" pitchFamily="34" charset="77"/>
              </a:rPr>
              <a:t>Agencies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A8C1105-BB3C-C085-A6D9-F98F4E4659F9}"/>
              </a:ext>
            </a:extLst>
          </p:cNvPr>
          <p:cNvSpPr txBox="1"/>
          <p:nvPr/>
        </p:nvSpPr>
        <p:spPr>
          <a:xfrm>
            <a:off x="4076732" y="1004518"/>
            <a:ext cx="40385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282DA5"/>
                </a:solidFill>
                <a:latin typeface="Arial Rounded MT Bold" panose="020F0704030504030204" pitchFamily="34" charset="77"/>
              </a:rPr>
              <a:t>The Network Connections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95C657BB-C47A-5500-9869-DC2D84B4AE7F}"/>
              </a:ext>
            </a:extLst>
          </p:cNvPr>
          <p:cNvCxnSpPr/>
          <p:nvPr/>
        </p:nvCxnSpPr>
        <p:spPr>
          <a:xfrm>
            <a:off x="838200" y="1436655"/>
            <a:ext cx="1086555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Picture 59">
            <a:extLst>
              <a:ext uri="{FF2B5EF4-FFF2-40B4-BE49-F238E27FC236}">
                <a16:creationId xmlns:a16="http://schemas.microsoft.com/office/drawing/2014/main" id="{9955F552-B9B1-AC82-EDC2-D3D4F659A6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1020" y="223496"/>
            <a:ext cx="976543" cy="954107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7E77D9A1-C624-A2C4-49CB-0491E43C92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37" y="223495"/>
            <a:ext cx="904236" cy="954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872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802CB8-4BC4-3388-7103-E8067BEDEE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D5612-E05F-9038-200F-7D09F47A7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Initiatives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18AA50-6A0E-206D-D9C6-F400A10CE0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3300" y="1331089"/>
            <a:ext cx="9080500" cy="484587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Geologic hydrogen</a:t>
            </a:r>
          </a:p>
          <a:p>
            <a:pPr lvl="1"/>
            <a:r>
              <a:rPr lang="en-US" dirty="0"/>
              <a:t>Natural hydrogen</a:t>
            </a:r>
          </a:p>
          <a:p>
            <a:pPr lvl="1"/>
            <a:r>
              <a:rPr lang="en-US" dirty="0"/>
              <a:t>From petroleum reservoirs</a:t>
            </a:r>
          </a:p>
          <a:p>
            <a:pPr lvl="2"/>
            <a:r>
              <a:rPr lang="en-US" dirty="0"/>
              <a:t>Chemical H</a:t>
            </a:r>
            <a:r>
              <a:rPr lang="en-US" baseline="-25000" dirty="0"/>
              <a:t>2</a:t>
            </a:r>
            <a:r>
              <a:rPr lang="en-US" dirty="0"/>
              <a:t> extraction</a:t>
            </a:r>
          </a:p>
          <a:p>
            <a:pPr lvl="2"/>
            <a:r>
              <a:rPr lang="en-US" dirty="0"/>
              <a:t>Biological H</a:t>
            </a:r>
            <a:r>
              <a:rPr lang="en-US" baseline="-25000" dirty="0"/>
              <a:t>2</a:t>
            </a:r>
            <a:r>
              <a:rPr lang="en-US" dirty="0"/>
              <a:t> extraction</a:t>
            </a:r>
          </a:p>
          <a:p>
            <a:r>
              <a:rPr lang="en-US" dirty="0"/>
              <a:t>Establish a “Clean Energy Hub”</a:t>
            </a:r>
          </a:p>
          <a:p>
            <a:pPr lvl="1"/>
            <a:r>
              <a:rPr lang="en-US" dirty="0"/>
              <a:t>Propose a plan for a Colorado Clean Energy Market/Ecosystem</a:t>
            </a:r>
          </a:p>
          <a:p>
            <a:pPr lvl="2"/>
            <a:r>
              <a:rPr lang="en-US" dirty="0"/>
              <a:t>Supply, transport, dispensing, users, infrastructure, funding</a:t>
            </a:r>
          </a:p>
          <a:p>
            <a:pPr lvl="2"/>
            <a:r>
              <a:rPr lang="en-US" dirty="0"/>
              <a:t>Solve the “what” (system design) and the “how” (cooperation, timing, funding)</a:t>
            </a:r>
          </a:p>
          <a:p>
            <a:pPr lvl="2"/>
            <a:r>
              <a:rPr lang="en-US" dirty="0"/>
              <a:t>To focus efforts &amp; guide decisions and investment</a:t>
            </a:r>
          </a:p>
          <a:p>
            <a:pPr lvl="1"/>
            <a:r>
              <a:rPr lang="en-US" dirty="0"/>
              <a:t>Enlist a Consortium of stakeholder participants</a:t>
            </a:r>
          </a:p>
          <a:p>
            <a:pPr lvl="2"/>
            <a:r>
              <a:rPr lang="en-US" dirty="0"/>
              <a:t>Companies, universities, agencies</a:t>
            </a:r>
          </a:p>
          <a:p>
            <a:pPr lvl="2"/>
            <a:r>
              <a:rPr lang="en-US" dirty="0"/>
              <a:t>CCIA, Colorado. Energy &amp; Sustainability Collaboratory</a:t>
            </a:r>
          </a:p>
          <a:p>
            <a:pPr lvl="1"/>
            <a:r>
              <a:rPr lang="en-US" dirty="0"/>
              <a:t>Seek funding sources, grants and other support.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32031D-4581-CD75-3306-7716BA1D8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81D27-71AB-7A43-8873-4916CDBA3906}" type="slidenum">
              <a:rPr lang="en-US" smtClean="0"/>
              <a:pPr/>
              <a:t>19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260F966-AD74-0BFA-E53A-25D34B62943B}"/>
              </a:ext>
            </a:extLst>
          </p:cNvPr>
          <p:cNvGrpSpPr/>
          <p:nvPr/>
        </p:nvGrpSpPr>
        <p:grpSpPr>
          <a:xfrm>
            <a:off x="839300" y="3250688"/>
            <a:ext cx="1096738" cy="990605"/>
            <a:chOff x="6712519" y="4977888"/>
            <a:chExt cx="1096738" cy="990605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76E9B024-AAD2-070F-4B1D-CE555E923EE8}"/>
                </a:ext>
              </a:extLst>
            </p:cNvPr>
            <p:cNvSpPr/>
            <p:nvPr/>
          </p:nvSpPr>
          <p:spPr>
            <a:xfrm>
              <a:off x="6712519" y="4977888"/>
              <a:ext cx="1096738" cy="99060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71AD47"/>
              </a:solidFill>
            </a:ln>
            <a:effectLst>
              <a:outerShdw blurRad="127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4815A65-155E-358C-BDA9-54A232729EC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798849" y="5072415"/>
              <a:ext cx="953395" cy="80154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45C8302-7799-9AD3-C453-4784470A3174}"/>
              </a:ext>
            </a:extLst>
          </p:cNvPr>
          <p:cNvGrpSpPr/>
          <p:nvPr/>
        </p:nvGrpSpPr>
        <p:grpSpPr>
          <a:xfrm>
            <a:off x="839300" y="1392745"/>
            <a:ext cx="1096738" cy="990605"/>
            <a:chOff x="2890881" y="3577145"/>
            <a:chExt cx="1096738" cy="990605"/>
          </a:xfrm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D34C3350-6255-12E8-CD51-114B648584E7}"/>
                </a:ext>
              </a:extLst>
            </p:cNvPr>
            <p:cNvSpPr/>
            <p:nvPr/>
          </p:nvSpPr>
          <p:spPr>
            <a:xfrm>
              <a:off x="2890881" y="3577145"/>
              <a:ext cx="1096738" cy="99060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71AD47"/>
              </a:solidFill>
            </a:ln>
            <a:effectLst>
              <a:outerShdw blurRad="129871" dist="49236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953FB4E-4989-88BB-F749-1817FC02737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28557" y="3653211"/>
              <a:ext cx="838474" cy="83847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878970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3464B-C5CC-452D-BC69-4E464C5C8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Clean Energy Hub (Market-Ecosystem)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7F02FA5-090C-865E-88EB-CFF0ABC1D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481D27-71AB-7A43-8873-4916CDBA39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45B2F314-756C-115E-9834-7731B6297D96}"/>
              </a:ext>
            </a:extLst>
          </p:cNvPr>
          <p:cNvGrpSpPr/>
          <p:nvPr/>
        </p:nvGrpSpPr>
        <p:grpSpPr>
          <a:xfrm>
            <a:off x="847548" y="1932968"/>
            <a:ext cx="3230302" cy="4062718"/>
            <a:chOff x="568148" y="1932968"/>
            <a:chExt cx="3230302" cy="4062718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BE214B0D-18E3-895C-29C0-19D1C0E86639}"/>
                </a:ext>
              </a:extLst>
            </p:cNvPr>
            <p:cNvSpPr/>
            <p:nvPr/>
          </p:nvSpPr>
          <p:spPr>
            <a:xfrm rot="16200000">
              <a:off x="1102030" y="3299266"/>
              <a:ext cx="2162538" cy="323030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Molecules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9AA6178-AC06-8DDB-8EAE-7931C286BF7B}"/>
                </a:ext>
              </a:extLst>
            </p:cNvPr>
            <p:cNvSpPr/>
            <p:nvPr/>
          </p:nvSpPr>
          <p:spPr>
            <a:xfrm rot="16200000">
              <a:off x="1292017" y="1210970"/>
              <a:ext cx="1770929" cy="3214926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Electrons</a:t>
              </a: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09DBDA54-C6D4-DE24-CFAF-EC7654B19AC1}"/>
                </a:ext>
              </a:extLst>
            </p:cNvPr>
            <p:cNvGrpSpPr/>
            <p:nvPr/>
          </p:nvGrpSpPr>
          <p:grpSpPr>
            <a:xfrm>
              <a:off x="2224638" y="2008675"/>
              <a:ext cx="1465218" cy="1530358"/>
              <a:chOff x="1182894" y="1927654"/>
              <a:chExt cx="1465218" cy="1530358"/>
            </a:xfrm>
          </p:grpSpPr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AA3570C-2ED7-6B68-53F8-2CD932CCE595}"/>
                  </a:ext>
                </a:extLst>
              </p:cNvPr>
              <p:cNvSpPr txBox="1"/>
              <p:nvPr/>
            </p:nvSpPr>
            <p:spPr>
              <a:xfrm>
                <a:off x="1961706" y="1927654"/>
                <a:ext cx="6864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Wind</a:t>
                </a:r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DCC2BCF-1729-A58C-8AE6-098978754E61}"/>
                  </a:ext>
                </a:extLst>
              </p:cNvPr>
              <p:cNvSpPr txBox="1"/>
              <p:nvPr/>
            </p:nvSpPr>
            <p:spPr>
              <a:xfrm>
                <a:off x="1992163" y="2314663"/>
                <a:ext cx="6559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Solar</a:t>
                </a: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204D1AF-E610-3818-9119-3B3D6865AEBC}"/>
                  </a:ext>
                </a:extLst>
              </p:cNvPr>
              <p:cNvSpPr txBox="1"/>
              <p:nvPr/>
            </p:nvSpPr>
            <p:spPr>
              <a:xfrm>
                <a:off x="1338138" y="2701672"/>
                <a:ext cx="13099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Geothermal</a:t>
                </a: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F949756-B368-07BE-FC43-EE1476C33314}"/>
                  </a:ext>
                </a:extLst>
              </p:cNvPr>
              <p:cNvSpPr txBox="1"/>
              <p:nvPr/>
            </p:nvSpPr>
            <p:spPr>
              <a:xfrm>
                <a:off x="1182894" y="3088680"/>
                <a:ext cx="14398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Hydroelectric</a:t>
                </a:r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B7374986-9F91-72D6-278B-874EA21077C0}"/>
                </a:ext>
              </a:extLst>
            </p:cNvPr>
            <p:cNvGrpSpPr/>
            <p:nvPr/>
          </p:nvGrpSpPr>
          <p:grpSpPr>
            <a:xfrm>
              <a:off x="1164958" y="4013143"/>
              <a:ext cx="2524898" cy="1705587"/>
              <a:chOff x="123214" y="3932122"/>
              <a:chExt cx="2524898" cy="1705587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B7E6747-C41C-2F93-E0F3-F9FA50FDEFAB}"/>
                  </a:ext>
                </a:extLst>
              </p:cNvPr>
              <p:cNvSpPr txBox="1"/>
              <p:nvPr/>
            </p:nvSpPr>
            <p:spPr>
              <a:xfrm>
                <a:off x="992659" y="3932122"/>
                <a:ext cx="16554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Hydrogen Wells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7DFE13F-12F0-B962-B8BA-EDE1E5DF94D5}"/>
                  </a:ext>
                </a:extLst>
              </p:cNvPr>
              <p:cNvSpPr txBox="1"/>
              <p:nvPr/>
            </p:nvSpPr>
            <p:spPr>
              <a:xfrm>
                <a:off x="123214" y="4461750"/>
                <a:ext cx="252489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In-Situ Hydrogen Generation (ISHG*)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B739D7C-0C93-FD00-70DB-13CF896CA0C3}"/>
                  </a:ext>
                </a:extLst>
              </p:cNvPr>
              <p:cNvSpPr txBox="1"/>
              <p:nvPr/>
            </p:nvSpPr>
            <p:spPr>
              <a:xfrm>
                <a:off x="909623" y="5268377"/>
                <a:ext cx="17384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Biomass &amp; Algae</a:t>
                </a:r>
              </a:p>
            </p:txBody>
          </p:sp>
        </p:grp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60768996-68EB-7191-D0D0-81E00E4B8DDB}"/>
              </a:ext>
            </a:extLst>
          </p:cNvPr>
          <p:cNvSpPr txBox="1"/>
          <p:nvPr/>
        </p:nvSpPr>
        <p:spPr>
          <a:xfrm>
            <a:off x="1501378" y="1367739"/>
            <a:ext cx="1922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Clean Sources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1E4BDA5-5F5A-E4A8-F476-0EDFE4408115}"/>
              </a:ext>
            </a:extLst>
          </p:cNvPr>
          <p:cNvSpPr txBox="1"/>
          <p:nvPr/>
        </p:nvSpPr>
        <p:spPr>
          <a:xfrm>
            <a:off x="9140520" y="1367739"/>
            <a:ext cx="8783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Users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905BDB-5D67-BC80-84AF-1A78E7583C17}"/>
              </a:ext>
            </a:extLst>
          </p:cNvPr>
          <p:cNvSpPr txBox="1"/>
          <p:nvPr/>
        </p:nvSpPr>
        <p:spPr>
          <a:xfrm>
            <a:off x="4639759" y="1367739"/>
            <a:ext cx="33308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Convert</a:t>
            </a:r>
            <a:r>
              <a:rPr lang="en-US" sz="2400" dirty="0">
                <a:solidFill>
                  <a:prstClr val="black"/>
                </a:solidFill>
              </a:rPr>
              <a:t>–Transport–Store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2292BE2D-2555-73FC-9B94-49BCF52BE3D9}"/>
              </a:ext>
            </a:extLst>
          </p:cNvPr>
          <p:cNvGrpSpPr/>
          <p:nvPr/>
        </p:nvGrpSpPr>
        <p:grpSpPr>
          <a:xfrm>
            <a:off x="4550478" y="1871309"/>
            <a:ext cx="3611302" cy="4135953"/>
            <a:chOff x="4271078" y="1871309"/>
            <a:chExt cx="3611302" cy="4135953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C28DCC59-890D-EF87-D817-BAAC3109E0B5}"/>
                </a:ext>
              </a:extLst>
            </p:cNvPr>
            <p:cNvSpPr/>
            <p:nvPr/>
          </p:nvSpPr>
          <p:spPr>
            <a:xfrm>
              <a:off x="4271078" y="1921398"/>
              <a:ext cx="3611302" cy="40858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softEdge rad="116278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76F7EB3-B8A1-051D-8B85-4198E7E5D9B7}"/>
                </a:ext>
              </a:extLst>
            </p:cNvPr>
            <p:cNvSpPr txBox="1"/>
            <p:nvPr/>
          </p:nvSpPr>
          <p:spPr>
            <a:xfrm>
              <a:off x="5532718" y="2615874"/>
              <a:ext cx="10775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 Rounded MT Bold" panose="020F0704030504030204" pitchFamily="34" charset="77"/>
                  <a:ea typeface="+mn-ea"/>
                  <a:cs typeface="+mn-cs"/>
                </a:rPr>
                <a:t>Convert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F5C960E-3333-44D3-2172-A8B9C7FF2430}"/>
                </a:ext>
              </a:extLst>
            </p:cNvPr>
            <p:cNvSpPr txBox="1"/>
            <p:nvPr/>
          </p:nvSpPr>
          <p:spPr>
            <a:xfrm>
              <a:off x="6748866" y="3016648"/>
              <a:ext cx="89313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Hydrogen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67E733F0-ADB3-75F3-A7D8-AE72D765C47B}"/>
                </a:ext>
              </a:extLst>
            </p:cNvPr>
            <p:cNvSpPr txBox="1"/>
            <p:nvPr/>
          </p:nvSpPr>
          <p:spPr>
            <a:xfrm>
              <a:off x="4606706" y="2270883"/>
              <a:ext cx="89159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Ammonia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0AE7B08-99AC-B47C-6D89-93CC7B536563}"/>
                </a:ext>
              </a:extLst>
            </p:cNvPr>
            <p:cNvSpPr txBox="1"/>
            <p:nvPr/>
          </p:nvSpPr>
          <p:spPr>
            <a:xfrm>
              <a:off x="4799067" y="3016648"/>
              <a:ext cx="69923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Biofuel</a:t>
              </a:r>
            </a:p>
          </p:txBody>
        </p:sp>
        <p:pic>
          <p:nvPicPr>
            <p:cNvPr id="43" name="Graphic 42" descr="Circles with lines with solid fill">
              <a:extLst>
                <a:ext uri="{FF2B5EF4-FFF2-40B4-BE49-F238E27FC236}">
                  <a16:creationId xmlns:a16="http://schemas.microsoft.com/office/drawing/2014/main" id="{5C893577-303B-A617-5D8A-52288024E9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8900000">
              <a:off x="5131213" y="1871309"/>
              <a:ext cx="1860166" cy="1860166"/>
            </a:xfrm>
            <a:prstGeom prst="rect">
              <a:avLst/>
            </a:prstGeom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12E3DA6E-A945-897D-EB46-4B7F3B638B96}"/>
                </a:ext>
              </a:extLst>
            </p:cNvPr>
            <p:cNvSpPr txBox="1"/>
            <p:nvPr/>
          </p:nvSpPr>
          <p:spPr>
            <a:xfrm>
              <a:off x="6748866" y="2270883"/>
              <a:ext cx="9044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Electricity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22E310D1-DFBD-4A6D-C6C8-FCD8EF05434F}"/>
                </a:ext>
              </a:extLst>
            </p:cNvPr>
            <p:cNvSpPr txBox="1"/>
            <p:nvPr/>
          </p:nvSpPr>
          <p:spPr>
            <a:xfrm>
              <a:off x="5488347" y="3798421"/>
              <a:ext cx="12870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 Rounded MT Bold" panose="020F0704030504030204" pitchFamily="34" charset="77"/>
                  <a:ea typeface="+mn-ea"/>
                  <a:cs typeface="+mn-cs"/>
                </a:rPr>
                <a:t>Transport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0265FA26-D29F-BDDA-E645-4E88ED65BA41}"/>
                </a:ext>
              </a:extLst>
            </p:cNvPr>
            <p:cNvSpPr txBox="1"/>
            <p:nvPr/>
          </p:nvSpPr>
          <p:spPr>
            <a:xfrm>
              <a:off x="4830101" y="3829199"/>
              <a:ext cx="6681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Tanker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6739E737-B25D-0743-0B7F-87D00EAD2E39}"/>
                </a:ext>
              </a:extLst>
            </p:cNvPr>
            <p:cNvSpPr txBox="1"/>
            <p:nvPr/>
          </p:nvSpPr>
          <p:spPr>
            <a:xfrm>
              <a:off x="6748866" y="3829199"/>
              <a:ext cx="7713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Pipeline</a:t>
              </a:r>
            </a:p>
          </p:txBody>
        </p:sp>
        <p:pic>
          <p:nvPicPr>
            <p:cNvPr id="51" name="Graphic 50" descr="Arrow Right with solid fill">
              <a:extLst>
                <a:ext uri="{FF2B5EF4-FFF2-40B4-BE49-F238E27FC236}">
                  <a16:creationId xmlns:a16="http://schemas.microsoft.com/office/drawing/2014/main" id="{85B5A2C1-1175-516D-DA40-C7E0FBEB8E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835590" y="3471436"/>
              <a:ext cx="599954" cy="599954"/>
            </a:xfrm>
            <a:prstGeom prst="rect">
              <a:avLst/>
            </a:prstGeom>
          </p:spPr>
        </p:pic>
        <p:pic>
          <p:nvPicPr>
            <p:cNvPr id="52" name="Graphic 51" descr="Arrow Right with solid fill">
              <a:extLst>
                <a:ext uri="{FF2B5EF4-FFF2-40B4-BE49-F238E27FC236}">
                  <a16:creationId xmlns:a16="http://schemas.microsoft.com/office/drawing/2014/main" id="{E5263570-BB36-5A52-A879-5E50C106115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0800000">
              <a:off x="5837519" y="3936353"/>
              <a:ext cx="599954" cy="599954"/>
            </a:xfrm>
            <a:prstGeom prst="rect">
              <a:avLst/>
            </a:prstGeom>
          </p:spPr>
        </p:pic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F4D3C211-2586-3105-91F7-2BD2ED68753A}"/>
                </a:ext>
              </a:extLst>
            </p:cNvPr>
            <p:cNvSpPr txBox="1"/>
            <p:nvPr/>
          </p:nvSpPr>
          <p:spPr>
            <a:xfrm>
              <a:off x="5718886" y="4948847"/>
              <a:ext cx="7928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 Rounded MT Bold" panose="020F0704030504030204" pitchFamily="34" charset="77"/>
                  <a:ea typeface="+mn-ea"/>
                  <a:cs typeface="+mn-cs"/>
                </a:rPr>
                <a:t>Store</a:t>
              </a:r>
            </a:p>
          </p:txBody>
        </p:sp>
        <p:pic>
          <p:nvPicPr>
            <p:cNvPr id="55" name="Graphic 54" descr="Circular flowchart with solid fill">
              <a:extLst>
                <a:ext uri="{FF2B5EF4-FFF2-40B4-BE49-F238E27FC236}">
                  <a16:creationId xmlns:a16="http://schemas.microsoft.com/office/drawing/2014/main" id="{8934B675-04EA-719C-8FA1-AA004041E85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19800000">
              <a:off x="5287527" y="4291362"/>
              <a:ext cx="1622480" cy="1622480"/>
            </a:xfrm>
            <a:prstGeom prst="rect">
              <a:avLst/>
            </a:prstGeom>
          </p:spPr>
        </p:pic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576E096F-C983-F1F0-BE21-DD2028083E84}"/>
                </a:ext>
              </a:extLst>
            </p:cNvPr>
            <p:cNvSpPr txBox="1"/>
            <p:nvPr/>
          </p:nvSpPr>
          <p:spPr>
            <a:xfrm>
              <a:off x="6748866" y="4995014"/>
              <a:ext cx="71962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Battery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900EA7A4-053D-6357-B134-990CA6440222}"/>
                </a:ext>
              </a:extLst>
            </p:cNvPr>
            <p:cNvSpPr txBox="1"/>
            <p:nvPr/>
          </p:nvSpPr>
          <p:spPr>
            <a:xfrm>
              <a:off x="5239493" y="4631713"/>
              <a:ext cx="4555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Gas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C145FEBD-AAA6-B098-CE5D-A3FE66CBFC44}"/>
                </a:ext>
              </a:extLst>
            </p:cNvPr>
            <p:cNvSpPr txBox="1"/>
            <p:nvPr/>
          </p:nvSpPr>
          <p:spPr>
            <a:xfrm>
              <a:off x="5067972" y="5432294"/>
              <a:ext cx="62709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Liquid</a:t>
              </a:r>
            </a:p>
          </p:txBody>
        </p:sp>
      </p:grpSp>
      <p:sp>
        <p:nvSpPr>
          <p:cNvPr id="59" name="Right Arrow 58">
            <a:extLst>
              <a:ext uri="{FF2B5EF4-FFF2-40B4-BE49-F238E27FC236}">
                <a16:creationId xmlns:a16="http://schemas.microsoft.com/office/drawing/2014/main" id="{BA677A38-E629-9F0D-EE77-396D91D557BA}"/>
              </a:ext>
            </a:extLst>
          </p:cNvPr>
          <p:cNvSpPr/>
          <p:nvPr/>
        </p:nvSpPr>
        <p:spPr>
          <a:xfrm>
            <a:off x="4186839" y="2604302"/>
            <a:ext cx="312517" cy="544010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Right Arrow 59">
            <a:extLst>
              <a:ext uri="{FF2B5EF4-FFF2-40B4-BE49-F238E27FC236}">
                <a16:creationId xmlns:a16="http://schemas.microsoft.com/office/drawing/2014/main" id="{39FB4492-4ABC-D37C-1CEC-C8CD75DD18EB}"/>
              </a:ext>
            </a:extLst>
          </p:cNvPr>
          <p:cNvSpPr/>
          <p:nvPr/>
        </p:nvSpPr>
        <p:spPr>
          <a:xfrm>
            <a:off x="4186839" y="4550776"/>
            <a:ext cx="312517" cy="544010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Right Arrow 60">
            <a:extLst>
              <a:ext uri="{FF2B5EF4-FFF2-40B4-BE49-F238E27FC236}">
                <a16:creationId xmlns:a16="http://schemas.microsoft.com/office/drawing/2014/main" id="{758321BF-D5E7-C116-A0AE-64101D1C72A4}"/>
              </a:ext>
            </a:extLst>
          </p:cNvPr>
          <p:cNvSpPr/>
          <p:nvPr/>
        </p:nvSpPr>
        <p:spPr>
          <a:xfrm>
            <a:off x="8205183" y="3682676"/>
            <a:ext cx="312517" cy="544010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CDCB9AF-B6DE-98E7-1F4E-E90F4CEC2D6F}"/>
              </a:ext>
            </a:extLst>
          </p:cNvPr>
          <p:cNvGrpSpPr/>
          <p:nvPr/>
        </p:nvGrpSpPr>
        <p:grpSpPr>
          <a:xfrm>
            <a:off x="8578468" y="1956121"/>
            <a:ext cx="2002421" cy="4062713"/>
            <a:chOff x="8299068" y="1956121"/>
            <a:chExt cx="2002421" cy="4062713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521FCF7-5BDC-B498-32F7-0B94D04DD0F6}"/>
                </a:ext>
              </a:extLst>
            </p:cNvPr>
            <p:cNvSpPr/>
            <p:nvPr/>
          </p:nvSpPr>
          <p:spPr>
            <a:xfrm>
              <a:off x="8299068" y="1956121"/>
              <a:ext cx="2002421" cy="406271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DC86217-5CB3-E9B4-7AC9-ED8E141985D0}"/>
                </a:ext>
              </a:extLst>
            </p:cNvPr>
            <p:cNvSpPr txBox="1"/>
            <p:nvPr/>
          </p:nvSpPr>
          <p:spPr>
            <a:xfrm>
              <a:off x="8423639" y="2298795"/>
              <a:ext cx="13244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Electric Grid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3BD574A-4C3F-0209-8691-70B1B04EB58E}"/>
                </a:ext>
              </a:extLst>
            </p:cNvPr>
            <p:cNvSpPr txBox="1"/>
            <p:nvPr/>
          </p:nvSpPr>
          <p:spPr>
            <a:xfrm>
              <a:off x="8436339" y="3157403"/>
              <a:ext cx="15601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Transportation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D86B380-C9EE-3BC2-AECC-684285ADBBEC}"/>
                </a:ext>
              </a:extLst>
            </p:cNvPr>
            <p:cNvSpPr txBox="1"/>
            <p:nvPr/>
          </p:nvSpPr>
          <p:spPr>
            <a:xfrm>
              <a:off x="8436339" y="3586707"/>
              <a:ext cx="9575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Industry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9A34540-6653-12DA-F23C-643FAB416B24}"/>
                </a:ext>
              </a:extLst>
            </p:cNvPr>
            <p:cNvSpPr txBox="1"/>
            <p:nvPr/>
          </p:nvSpPr>
          <p:spPr>
            <a:xfrm>
              <a:off x="8436339" y="4016011"/>
              <a:ext cx="9525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Aviation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5211D1B-93DB-BAC0-20A4-CCD1FB94B157}"/>
                </a:ext>
              </a:extLst>
            </p:cNvPr>
            <p:cNvSpPr txBox="1"/>
            <p:nvPr/>
          </p:nvSpPr>
          <p:spPr>
            <a:xfrm>
              <a:off x="8436339" y="4445315"/>
              <a:ext cx="14409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Building Heat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195F565-71BF-3963-FD69-2A67593D8F98}"/>
                </a:ext>
              </a:extLst>
            </p:cNvPr>
            <p:cNvSpPr txBox="1"/>
            <p:nvPr/>
          </p:nvSpPr>
          <p:spPr>
            <a:xfrm>
              <a:off x="8436339" y="4874619"/>
              <a:ext cx="11345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Maritime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2197C28-2B64-F39B-EF94-90A436D00C93}"/>
                </a:ext>
              </a:extLst>
            </p:cNvPr>
            <p:cNvSpPr txBox="1"/>
            <p:nvPr/>
          </p:nvSpPr>
          <p:spPr>
            <a:xfrm>
              <a:off x="8436339" y="5303926"/>
              <a:ext cx="12236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Agriculture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F871FBE-4976-E801-E600-CB21ECF55283}"/>
                </a:ext>
              </a:extLst>
            </p:cNvPr>
            <p:cNvSpPr txBox="1"/>
            <p:nvPr/>
          </p:nvSpPr>
          <p:spPr>
            <a:xfrm>
              <a:off x="8423639" y="2728099"/>
              <a:ext cx="13878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Data Centers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A39535DB-7F02-8EA4-FB87-BA6C3DE1DD13}"/>
              </a:ext>
            </a:extLst>
          </p:cNvPr>
          <p:cNvSpPr txBox="1"/>
          <p:nvPr/>
        </p:nvSpPr>
        <p:spPr>
          <a:xfrm>
            <a:off x="3600116" y="6172202"/>
            <a:ext cx="14109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*TM ProtonH2.com</a:t>
            </a:r>
          </a:p>
        </p:txBody>
      </p:sp>
    </p:spTree>
    <p:extLst>
      <p:ext uri="{BB962C8B-B14F-4D97-AF65-F5344CB8AC3E}">
        <p14:creationId xmlns:p14="http://schemas.microsoft.com/office/powerpoint/2010/main" val="14537875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33" grpId="0"/>
      <p:bldP spid="59" grpId="0" animBg="1"/>
      <p:bldP spid="60" grpId="0" animBg="1"/>
      <p:bldP spid="61" grpId="0" animBg="1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982CC-5A4D-8F32-B6AF-2CF7568BA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Suitable Energy Forms for Uses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5B837D9-7905-5170-3E0C-95BD65B22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81D27-71AB-7A43-8873-4916CDBA3906}" type="slidenum">
              <a:rPr lang="en-US" smtClean="0"/>
              <a:pPr/>
              <a:t>21</a:t>
            </a:fld>
            <a:endParaRPr lang="en-US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1E9E355-D3AE-0A41-C329-DDBECA572F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9471287"/>
              </p:ext>
            </p:extLst>
          </p:nvPr>
        </p:nvGraphicFramePr>
        <p:xfrm>
          <a:off x="1663314" y="2222405"/>
          <a:ext cx="8865373" cy="3413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9669">
                  <a:extLst>
                    <a:ext uri="{9D8B030D-6E8A-4147-A177-3AD203B41FA5}">
                      <a16:colId xmlns:a16="http://schemas.microsoft.com/office/drawing/2014/main" val="250059332"/>
                    </a:ext>
                  </a:extLst>
                </a:gridCol>
                <a:gridCol w="1749124">
                  <a:extLst>
                    <a:ext uri="{9D8B030D-6E8A-4147-A177-3AD203B41FA5}">
                      <a16:colId xmlns:a16="http://schemas.microsoft.com/office/drawing/2014/main" val="979103424"/>
                    </a:ext>
                  </a:extLst>
                </a:gridCol>
                <a:gridCol w="1149446">
                  <a:extLst>
                    <a:ext uri="{9D8B030D-6E8A-4147-A177-3AD203B41FA5}">
                      <a16:colId xmlns:a16="http://schemas.microsoft.com/office/drawing/2014/main" val="3141434492"/>
                    </a:ext>
                  </a:extLst>
                </a:gridCol>
                <a:gridCol w="1169343">
                  <a:extLst>
                    <a:ext uri="{9D8B030D-6E8A-4147-A177-3AD203B41FA5}">
                      <a16:colId xmlns:a16="http://schemas.microsoft.com/office/drawing/2014/main" val="4227160693"/>
                    </a:ext>
                  </a:extLst>
                </a:gridCol>
                <a:gridCol w="3097791">
                  <a:extLst>
                    <a:ext uri="{9D8B030D-6E8A-4147-A177-3AD203B41FA5}">
                      <a16:colId xmlns:a16="http://schemas.microsoft.com/office/drawing/2014/main" val="36758089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Electricity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Hydrogen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Biofuel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Key Discriminator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79614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Electric Grid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✔︎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30948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Transportation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✔︎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✔︎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Performance &amp; Convenience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86963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Data Centers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✔︎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✔︎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39157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Industrial Heat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✔︎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Technical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4087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Aviation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✔︎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/>
                        <a:t>Short Range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✔︎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/>
                        <a:t>Long Range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Technical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701856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Building Heat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✔︎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/>
                        <a:t>New Construction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✔︎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/>
                        <a:t>Existing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Cost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713986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Maritime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✔︎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Technical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76797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1082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84DBF-9A65-6AE1-F3C8-BD59D69E6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900" dirty="0"/>
              <a:t>Clean Energy Market / Ecosystem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9F0184-04B9-C87D-1A15-E8F6A5CBA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481D27-71AB-7A43-8873-4916CDBA39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E81FAB-CB74-AD95-7BE9-9525E061E25D}"/>
              </a:ext>
            </a:extLst>
          </p:cNvPr>
          <p:cNvSpPr txBox="1"/>
          <p:nvPr/>
        </p:nvSpPr>
        <p:spPr>
          <a:xfrm rot="16200000">
            <a:off x="37589" y="2327563"/>
            <a:ext cx="1049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Electrons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83A21D-B460-2CFE-D61F-F9588D3A82E4}"/>
              </a:ext>
            </a:extLst>
          </p:cNvPr>
          <p:cNvSpPr txBox="1"/>
          <p:nvPr/>
        </p:nvSpPr>
        <p:spPr>
          <a:xfrm rot="16200000">
            <a:off x="-12361" y="4320640"/>
            <a:ext cx="1149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Molecules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4FAAD46-6775-9F1C-0ADF-CE37DE6B985D}"/>
              </a:ext>
            </a:extLst>
          </p:cNvPr>
          <p:cNvCxnSpPr>
            <a:cxnSpLocks/>
          </p:cNvCxnSpPr>
          <p:nvPr/>
        </p:nvCxnSpPr>
        <p:spPr>
          <a:xfrm>
            <a:off x="756047" y="1686296"/>
            <a:ext cx="0" cy="178129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2867AC0-8ED6-42C9-7A5A-79102933A98F}"/>
              </a:ext>
            </a:extLst>
          </p:cNvPr>
          <p:cNvCxnSpPr>
            <a:cxnSpLocks/>
          </p:cNvCxnSpPr>
          <p:nvPr/>
        </p:nvCxnSpPr>
        <p:spPr>
          <a:xfrm>
            <a:off x="756047" y="3738749"/>
            <a:ext cx="0" cy="178129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F9159AA1-9593-71A8-26E7-165B2B7E7B8B}"/>
              </a:ext>
            </a:extLst>
          </p:cNvPr>
          <p:cNvSpPr/>
          <p:nvPr/>
        </p:nvSpPr>
        <p:spPr>
          <a:xfrm>
            <a:off x="10900107" y="6106203"/>
            <a:ext cx="1132479" cy="6465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8F22D4C-5031-0FED-F42D-ACA3003856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558" y="1036486"/>
            <a:ext cx="10342317" cy="5701533"/>
          </a:xfrm>
          <a:prstGeom prst="rect">
            <a:avLst/>
          </a:prstGeom>
        </p:spPr>
      </p:pic>
      <p:sp>
        <p:nvSpPr>
          <p:cNvPr id="5" name="Explosion 1 4">
            <a:extLst>
              <a:ext uri="{FF2B5EF4-FFF2-40B4-BE49-F238E27FC236}">
                <a16:creationId xmlns:a16="http://schemas.microsoft.com/office/drawing/2014/main" id="{49FEF919-19D6-051C-C93B-AA71021C6935}"/>
              </a:ext>
            </a:extLst>
          </p:cNvPr>
          <p:cNvSpPr/>
          <p:nvPr/>
        </p:nvSpPr>
        <p:spPr>
          <a:xfrm rot="20633122">
            <a:off x="10896600" y="2819400"/>
            <a:ext cx="901700" cy="635000"/>
          </a:xfrm>
          <a:prstGeom prst="irregularSeal1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New</a:t>
            </a:r>
          </a:p>
        </p:txBody>
      </p:sp>
    </p:spTree>
    <p:extLst>
      <p:ext uri="{BB962C8B-B14F-4D97-AF65-F5344CB8AC3E}">
        <p14:creationId xmlns:p14="http://schemas.microsoft.com/office/powerpoint/2010/main" val="1041451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3473E-C671-6742-F359-4E5074CD6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Hydrogen Must Compete with Fossil Fuels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7C05B2-E115-FE07-2132-B27A494A98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282DA5"/>
                </a:solidFill>
                <a:latin typeface="Arial Rounded MT Bold" panose="020F0704030504030204" pitchFamily="34" charset="77"/>
              </a:rPr>
              <a:t>The Process</a:t>
            </a:r>
          </a:p>
          <a:p>
            <a:r>
              <a:rPr lang="en-US" dirty="0"/>
              <a:t>Derive the hydrogen prices for parity with gasoline, diesel and natural gas</a:t>
            </a:r>
          </a:p>
          <a:p>
            <a:r>
              <a:rPr lang="en-US" dirty="0"/>
              <a:t>Based on the competitive price and transport cost, derive the source cost</a:t>
            </a:r>
          </a:p>
          <a:p>
            <a:r>
              <a:rPr lang="en-US" dirty="0"/>
              <a:t>Define sources that meet this cost.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0CE9E7-AF18-D7DE-AD3C-3BEB56776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81D27-71AB-7A43-8873-4916CDBA3906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059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C954B-8578-E9E0-8127-7E0DA3530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Gasoline &amp; Diesel Replacement - H</a:t>
            </a:r>
            <a:r>
              <a:rPr lang="en-US" baseline="-25000" dirty="0"/>
              <a:t>2</a:t>
            </a:r>
            <a:r>
              <a:rPr lang="en-US" dirty="0"/>
              <a:t> Price Target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510295-CE3D-7498-84D0-BA147E97D3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Goal: Price hydrogen at the same or better cost-per-mile as petroleum</a:t>
            </a:r>
          </a:p>
          <a:p>
            <a:pPr lvl="1"/>
            <a:r>
              <a:rPr lang="en-US" dirty="0"/>
              <a:t>To entice users to switch from petroleum to hydrogen vehicles</a:t>
            </a:r>
          </a:p>
          <a:p>
            <a:r>
              <a:rPr lang="en-US" dirty="0"/>
              <a:t>Cost-per-mile is based on vehicle efficiency</a:t>
            </a:r>
          </a:p>
          <a:p>
            <a:pPr lvl="1"/>
            <a:r>
              <a:rPr lang="en-US" dirty="0"/>
              <a:t>Hydrogen vehicles are more efficient than petroleum . . . but that varies by Class</a:t>
            </a:r>
          </a:p>
          <a:p>
            <a:r>
              <a:rPr lang="en-US" dirty="0"/>
              <a:t>Energy Economy Ratio (EER)</a:t>
            </a:r>
          </a:p>
          <a:p>
            <a:pPr lvl="1"/>
            <a:r>
              <a:rPr lang="en-US" dirty="0"/>
              <a:t>Ratio of </a:t>
            </a:r>
            <a:r>
              <a:rPr lang="en-US" dirty="0" err="1"/>
              <a:t>MPKg</a:t>
            </a:r>
            <a:r>
              <a:rPr lang="en-US" dirty="0"/>
              <a:t>-to-MPG</a:t>
            </a:r>
          </a:p>
          <a:p>
            <a:pPr lvl="1"/>
            <a:r>
              <a:rPr lang="en-US" dirty="0"/>
              <a:t>For similar size and weight vehicles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3C7977-7A2D-2BBE-47ED-BBA0F521A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81D27-71AB-7A43-8873-4916CDBA3906}" type="slidenum">
              <a:rPr lang="en-US" smtClean="0"/>
              <a:pPr/>
              <a:t>24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4689DC9-B02B-7BCC-72AB-0B0944174E7E}"/>
              </a:ext>
            </a:extLst>
          </p:cNvPr>
          <p:cNvGraphicFramePr>
            <a:graphicFrameLocks noGrp="1"/>
          </p:cNvGraphicFramePr>
          <p:nvPr/>
        </p:nvGraphicFramePr>
        <p:xfrm>
          <a:off x="6423999" y="3671420"/>
          <a:ext cx="4739148" cy="15727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3329">
                  <a:extLst>
                    <a:ext uri="{9D8B030D-6E8A-4147-A177-3AD203B41FA5}">
                      <a16:colId xmlns:a16="http://schemas.microsoft.com/office/drawing/2014/main" val="3107545944"/>
                    </a:ext>
                  </a:extLst>
                </a:gridCol>
                <a:gridCol w="776748">
                  <a:extLst>
                    <a:ext uri="{9D8B030D-6E8A-4147-A177-3AD203B41FA5}">
                      <a16:colId xmlns:a16="http://schemas.microsoft.com/office/drawing/2014/main" val="3627746795"/>
                    </a:ext>
                  </a:extLst>
                </a:gridCol>
                <a:gridCol w="796413">
                  <a:extLst>
                    <a:ext uri="{9D8B030D-6E8A-4147-A177-3AD203B41FA5}">
                      <a16:colId xmlns:a16="http://schemas.microsoft.com/office/drawing/2014/main" val="3213488587"/>
                    </a:ext>
                  </a:extLst>
                </a:gridCol>
                <a:gridCol w="668593">
                  <a:extLst>
                    <a:ext uri="{9D8B030D-6E8A-4147-A177-3AD203B41FA5}">
                      <a16:colId xmlns:a16="http://schemas.microsoft.com/office/drawing/2014/main" val="118483722"/>
                    </a:ext>
                  </a:extLst>
                </a:gridCol>
                <a:gridCol w="934065">
                  <a:extLst>
                    <a:ext uri="{9D8B030D-6E8A-4147-A177-3AD203B41FA5}">
                      <a16:colId xmlns:a16="http://schemas.microsoft.com/office/drawing/2014/main" val="24629094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500" dirty="0"/>
                        <a:t>Class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u="none" strike="noStrike" dirty="0">
                          <a:effectLst/>
                        </a:rPr>
                        <a:t>LD/MD</a:t>
                      </a:r>
                      <a:br>
                        <a:rPr lang="en-US" sz="1500" u="none" strike="noStrike" dirty="0">
                          <a:effectLst/>
                        </a:rPr>
                      </a:br>
                      <a:r>
                        <a:rPr lang="en-US" sz="1500" u="none" strike="noStrike" dirty="0">
                          <a:effectLst/>
                        </a:rPr>
                        <a:t>Gas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u="none" strike="noStrike" dirty="0">
                          <a:effectLst/>
                        </a:rPr>
                        <a:t>LD/MD</a:t>
                      </a:r>
                      <a:br>
                        <a:rPr lang="en-US" sz="1500" u="none" strike="noStrike" dirty="0">
                          <a:effectLst/>
                        </a:rPr>
                      </a:br>
                      <a:r>
                        <a:rPr lang="en-US" sz="1500" u="none" strike="noStrike" dirty="0">
                          <a:effectLst/>
                        </a:rPr>
                        <a:t>Diesel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HD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Diesel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Local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u="none" strike="noStrike" dirty="0">
                          <a:solidFill>
                            <a:schemeClr val="bg1"/>
                          </a:solidFill>
                          <a:effectLst/>
                        </a:rPr>
                        <a:t>HD</a:t>
                      </a:r>
                      <a:br>
                        <a:rPr lang="en-US" sz="1500" u="none" strike="noStrike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en-US" sz="1500" u="none" strike="noStrike" dirty="0">
                          <a:solidFill>
                            <a:schemeClr val="bg1"/>
                          </a:solidFill>
                          <a:effectLst/>
                        </a:rPr>
                        <a:t>Diesel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Highway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757896607"/>
                  </a:ext>
                </a:extLst>
              </a:tr>
              <a:tr h="26517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Petrol. $/gal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$3.50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$4.00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$4.00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$4.00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18384739"/>
                  </a:ext>
                </a:extLst>
              </a:tr>
              <a:tr h="26517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EER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75872530"/>
                  </a:ext>
                </a:extLst>
              </a:tr>
              <a:tr h="26517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Target Price $/kg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$8.75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$7.60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$6.00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$4.40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41733309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83D56AC2-6876-0B8A-E7B4-51AD8BD2B20C}"/>
              </a:ext>
            </a:extLst>
          </p:cNvPr>
          <p:cNvSpPr txBox="1"/>
          <p:nvPr/>
        </p:nvSpPr>
        <p:spPr>
          <a:xfrm>
            <a:off x="1425754" y="5683170"/>
            <a:ext cx="92908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i="1" dirty="0">
                <a:solidFill>
                  <a:srgbClr val="C00000"/>
                </a:solidFill>
              </a:rPr>
              <a:t>Price Per kg is Highly Dependent on Vehicle Class and Comparison to Gasoline vs Diesel</a:t>
            </a:r>
          </a:p>
        </p:txBody>
      </p:sp>
    </p:spTree>
    <p:extLst>
      <p:ext uri="{BB962C8B-B14F-4D97-AF65-F5344CB8AC3E}">
        <p14:creationId xmlns:p14="http://schemas.microsoft.com/office/powerpoint/2010/main" val="1164238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F8B24-20A9-8342-C373-EC21F144A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Cost-Price Comparison - Transportation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A9365CF-FBF9-3DC8-F135-F372AF05A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81D27-71AB-7A43-8873-4916CDBA3906}" type="slidenum">
              <a:rPr lang="en-US" smtClean="0"/>
              <a:pPr/>
              <a:t>25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E8853AD-16FE-B6CB-813A-9676B599A7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6419802"/>
              </p:ext>
            </p:extLst>
          </p:nvPr>
        </p:nvGraphicFramePr>
        <p:xfrm>
          <a:off x="6744929" y="3365425"/>
          <a:ext cx="5101377" cy="22948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632">
                  <a:extLst>
                    <a:ext uri="{9D8B030D-6E8A-4147-A177-3AD203B41FA5}">
                      <a16:colId xmlns:a16="http://schemas.microsoft.com/office/drawing/2014/main" val="352452745"/>
                    </a:ext>
                  </a:extLst>
                </a:gridCol>
                <a:gridCol w="924233">
                  <a:extLst>
                    <a:ext uri="{9D8B030D-6E8A-4147-A177-3AD203B41FA5}">
                      <a16:colId xmlns:a16="http://schemas.microsoft.com/office/drawing/2014/main" val="2935895362"/>
                    </a:ext>
                  </a:extLst>
                </a:gridCol>
                <a:gridCol w="298224">
                  <a:extLst>
                    <a:ext uri="{9D8B030D-6E8A-4147-A177-3AD203B41FA5}">
                      <a16:colId xmlns:a16="http://schemas.microsoft.com/office/drawing/2014/main" val="2073468733"/>
                    </a:ext>
                  </a:extLst>
                </a:gridCol>
                <a:gridCol w="423070">
                  <a:extLst>
                    <a:ext uri="{9D8B030D-6E8A-4147-A177-3AD203B41FA5}">
                      <a16:colId xmlns:a16="http://schemas.microsoft.com/office/drawing/2014/main" val="2648074875"/>
                    </a:ext>
                  </a:extLst>
                </a:gridCol>
                <a:gridCol w="722376">
                  <a:extLst>
                    <a:ext uri="{9D8B030D-6E8A-4147-A177-3AD203B41FA5}">
                      <a16:colId xmlns:a16="http://schemas.microsoft.com/office/drawing/2014/main" val="1357416578"/>
                    </a:ext>
                  </a:extLst>
                </a:gridCol>
                <a:gridCol w="782066">
                  <a:extLst>
                    <a:ext uri="{9D8B030D-6E8A-4147-A177-3AD203B41FA5}">
                      <a16:colId xmlns:a16="http://schemas.microsoft.com/office/drawing/2014/main" val="1112185227"/>
                    </a:ext>
                  </a:extLst>
                </a:gridCol>
                <a:gridCol w="790702">
                  <a:extLst>
                    <a:ext uri="{9D8B030D-6E8A-4147-A177-3AD203B41FA5}">
                      <a16:colId xmlns:a16="http://schemas.microsoft.com/office/drawing/2014/main" val="228963953"/>
                    </a:ext>
                  </a:extLst>
                </a:gridCol>
                <a:gridCol w="846074">
                  <a:extLst>
                    <a:ext uri="{9D8B030D-6E8A-4147-A177-3AD203B41FA5}">
                      <a16:colId xmlns:a16="http://schemas.microsoft.com/office/drawing/2014/main" val="3619474321"/>
                    </a:ext>
                  </a:extLst>
                </a:gridCol>
              </a:tblGrid>
              <a:tr h="2605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</a:p>
                  </a:txBody>
                  <a:tcPr marL="0" marR="0" marT="0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Cost-Price Comparison</a:t>
                      </a: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1512703"/>
                  </a:ext>
                </a:extLst>
              </a:tr>
              <a:tr h="4776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✓ = Price ≥ Cost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LD/MD</a:t>
                      </a:r>
                      <a:br>
                        <a:rPr lang="en-US" sz="1600" b="1" u="none" strike="noStrike" dirty="0">
                          <a:effectLst/>
                        </a:rPr>
                      </a:br>
                      <a:r>
                        <a:rPr lang="en-US" sz="1600" b="1" u="none" strike="noStrike" dirty="0">
                          <a:effectLst/>
                        </a:rPr>
                        <a:t>Gas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LD/MD</a:t>
                      </a:r>
                      <a:br>
                        <a:rPr lang="en-US" sz="1600" b="1" u="none" strike="noStrike" dirty="0">
                          <a:effectLst/>
                        </a:rPr>
                      </a:br>
                      <a:r>
                        <a:rPr lang="en-US" sz="1600" b="1" u="none" strike="noStrike" dirty="0">
                          <a:effectLst/>
                        </a:rPr>
                        <a:t>Diesel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HD</a:t>
                      </a:r>
                    </a:p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Diesel</a:t>
                      </a:r>
                    </a:p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Local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HD</a:t>
                      </a:r>
                      <a:br>
                        <a:rPr lang="en-US" sz="1600" b="1" u="none" strike="noStrike" dirty="0">
                          <a:effectLst/>
                        </a:rPr>
                      </a:br>
                      <a:r>
                        <a:rPr lang="en-US" sz="1600" b="1" u="none" strike="noStrike" dirty="0">
                          <a:effectLst/>
                        </a:rPr>
                        <a:t>Diesel</a:t>
                      </a:r>
                    </a:p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Highway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382804943"/>
                  </a:ext>
                </a:extLst>
              </a:tr>
              <a:tr h="2605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$8.75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$7.60 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$6.00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$4.40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98886600"/>
                  </a:ext>
                </a:extLst>
              </a:tr>
              <a:tr h="260561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Cost ($/kg)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LH</a:t>
                      </a:r>
                      <a:r>
                        <a:rPr lang="en-US" sz="1600" u="none" strike="noStrike" baseline="-25000" dirty="0">
                          <a:effectLst/>
                        </a:rPr>
                        <a:t>2</a:t>
                      </a:r>
                      <a:endParaRPr lang="en-US" sz="1600" b="1" i="0" u="none" strike="noStrike" baseline="-25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$4.74</a:t>
                      </a:r>
                      <a:endParaRPr lang="en-US" sz="1600" b="1" i="0" u="none" strike="noStrike" baseline="-25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$4.74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✓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✓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dirty="0">
                          <a:effectLst/>
                        </a:rPr>
                        <a:t>✓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(✓)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37323424"/>
                  </a:ext>
                </a:extLst>
              </a:tr>
              <a:tr h="26056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LOHC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$6.17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$6.17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✓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✓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(✓)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54187576"/>
                  </a:ext>
                </a:extLst>
              </a:tr>
              <a:tr h="26056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Ammonia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$7.51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$7.51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✓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✓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884272180"/>
                  </a:ext>
                </a:extLst>
              </a:tr>
              <a:tr h="26056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Electrolysis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$8.75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$8.75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✓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799033262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E2AB2DA-B71A-D207-4908-EFD9D50B2C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747259"/>
              </p:ext>
            </p:extLst>
          </p:nvPr>
        </p:nvGraphicFramePr>
        <p:xfrm>
          <a:off x="7111476" y="1527004"/>
          <a:ext cx="4739148" cy="15727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3329">
                  <a:extLst>
                    <a:ext uri="{9D8B030D-6E8A-4147-A177-3AD203B41FA5}">
                      <a16:colId xmlns:a16="http://schemas.microsoft.com/office/drawing/2014/main" val="3107545944"/>
                    </a:ext>
                  </a:extLst>
                </a:gridCol>
                <a:gridCol w="776748">
                  <a:extLst>
                    <a:ext uri="{9D8B030D-6E8A-4147-A177-3AD203B41FA5}">
                      <a16:colId xmlns:a16="http://schemas.microsoft.com/office/drawing/2014/main" val="3627746795"/>
                    </a:ext>
                  </a:extLst>
                </a:gridCol>
                <a:gridCol w="796413">
                  <a:extLst>
                    <a:ext uri="{9D8B030D-6E8A-4147-A177-3AD203B41FA5}">
                      <a16:colId xmlns:a16="http://schemas.microsoft.com/office/drawing/2014/main" val="3213488587"/>
                    </a:ext>
                  </a:extLst>
                </a:gridCol>
                <a:gridCol w="668593">
                  <a:extLst>
                    <a:ext uri="{9D8B030D-6E8A-4147-A177-3AD203B41FA5}">
                      <a16:colId xmlns:a16="http://schemas.microsoft.com/office/drawing/2014/main" val="118483722"/>
                    </a:ext>
                  </a:extLst>
                </a:gridCol>
                <a:gridCol w="934065">
                  <a:extLst>
                    <a:ext uri="{9D8B030D-6E8A-4147-A177-3AD203B41FA5}">
                      <a16:colId xmlns:a16="http://schemas.microsoft.com/office/drawing/2014/main" val="24629094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500" dirty="0"/>
                        <a:t>Class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u="none" strike="noStrike" dirty="0">
                          <a:effectLst/>
                        </a:rPr>
                        <a:t>LD/MD</a:t>
                      </a:r>
                      <a:br>
                        <a:rPr lang="en-US" sz="1500" u="none" strike="noStrike" dirty="0">
                          <a:effectLst/>
                        </a:rPr>
                      </a:br>
                      <a:r>
                        <a:rPr lang="en-US" sz="1500" u="none" strike="noStrike" dirty="0">
                          <a:effectLst/>
                        </a:rPr>
                        <a:t>Gas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u="none" strike="noStrike" dirty="0">
                          <a:effectLst/>
                        </a:rPr>
                        <a:t>LD/MD</a:t>
                      </a:r>
                      <a:br>
                        <a:rPr lang="en-US" sz="1500" u="none" strike="noStrike" dirty="0">
                          <a:effectLst/>
                        </a:rPr>
                      </a:br>
                      <a:r>
                        <a:rPr lang="en-US" sz="1500" u="none" strike="noStrike" dirty="0">
                          <a:effectLst/>
                        </a:rPr>
                        <a:t>Diesel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HD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Diesel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Local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u="none" strike="noStrike" dirty="0">
                          <a:solidFill>
                            <a:schemeClr val="bg1"/>
                          </a:solidFill>
                          <a:effectLst/>
                        </a:rPr>
                        <a:t>HD</a:t>
                      </a:r>
                      <a:br>
                        <a:rPr lang="en-US" sz="1500" u="none" strike="noStrike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en-US" sz="1500" u="none" strike="noStrike" dirty="0">
                          <a:solidFill>
                            <a:schemeClr val="bg1"/>
                          </a:solidFill>
                          <a:effectLst/>
                        </a:rPr>
                        <a:t>Diesel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Highway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757896607"/>
                  </a:ext>
                </a:extLst>
              </a:tr>
              <a:tr h="26517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Petrol. $/gal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$3.50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$4.00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$4.00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$4.00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18384739"/>
                  </a:ext>
                </a:extLst>
              </a:tr>
              <a:tr h="26517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EER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75872530"/>
                  </a:ext>
                </a:extLst>
              </a:tr>
              <a:tr h="26517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Target Price $/kg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$8.75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$7.60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$6.00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$4.40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41733309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0F8D7832-08F9-55DB-1E29-D2A9AC88BF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2913524"/>
              </p:ext>
            </p:extLst>
          </p:nvPr>
        </p:nvGraphicFramePr>
        <p:xfrm>
          <a:off x="138895" y="3870052"/>
          <a:ext cx="6406284" cy="17922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4152">
                  <a:extLst>
                    <a:ext uri="{9D8B030D-6E8A-4147-A177-3AD203B41FA5}">
                      <a16:colId xmlns:a16="http://schemas.microsoft.com/office/drawing/2014/main" val="548069215"/>
                    </a:ext>
                  </a:extLst>
                </a:gridCol>
                <a:gridCol w="1217037">
                  <a:extLst>
                    <a:ext uri="{9D8B030D-6E8A-4147-A177-3AD203B41FA5}">
                      <a16:colId xmlns:a16="http://schemas.microsoft.com/office/drawing/2014/main" val="3787886038"/>
                    </a:ext>
                  </a:extLst>
                </a:gridCol>
                <a:gridCol w="890337">
                  <a:extLst>
                    <a:ext uri="{9D8B030D-6E8A-4147-A177-3AD203B41FA5}">
                      <a16:colId xmlns:a16="http://schemas.microsoft.com/office/drawing/2014/main" val="1207228032"/>
                    </a:ext>
                  </a:extLst>
                </a:gridCol>
                <a:gridCol w="998621">
                  <a:extLst>
                    <a:ext uri="{9D8B030D-6E8A-4147-A177-3AD203B41FA5}">
                      <a16:colId xmlns:a16="http://schemas.microsoft.com/office/drawing/2014/main" val="3045480646"/>
                    </a:ext>
                  </a:extLst>
                </a:gridCol>
                <a:gridCol w="757990">
                  <a:extLst>
                    <a:ext uri="{9D8B030D-6E8A-4147-A177-3AD203B41FA5}">
                      <a16:colId xmlns:a16="http://schemas.microsoft.com/office/drawing/2014/main" val="3987309052"/>
                    </a:ext>
                  </a:extLst>
                </a:gridCol>
                <a:gridCol w="818147">
                  <a:extLst>
                    <a:ext uri="{9D8B030D-6E8A-4147-A177-3AD203B41FA5}">
                      <a16:colId xmlns:a16="http://schemas.microsoft.com/office/drawing/2014/main" val="2560638149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50-mile delivery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Transport</a:t>
                      </a:r>
                    </a:p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CAPEX debt service ($/kg)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Transport</a:t>
                      </a:r>
                    </a:p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OPEX</a:t>
                      </a:r>
                      <a:b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($/kg)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Transport</a:t>
                      </a:r>
                    </a:p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  <a:b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Cost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  <a:r>
                        <a:rPr lang="en-US" sz="1600" b="1" i="0" u="none" strike="noStrike" baseline="-25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Cost at well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Total Cost</a:t>
                      </a:r>
                      <a:b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($/kg)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778109449"/>
                  </a:ext>
                </a:extLst>
              </a:tr>
              <a:tr h="26517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LH</a:t>
                      </a:r>
                      <a:r>
                        <a:rPr lang="en-US" sz="1600" b="0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Delivered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$2.40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$2.04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$4.44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$0.30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$4.74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5325089"/>
                  </a:ext>
                </a:extLst>
              </a:tr>
              <a:tr h="26517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LOHC Delivered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$2.73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$3.13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$5.87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$0.30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$6.17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31791421"/>
                  </a:ext>
                </a:extLst>
              </a:tr>
              <a:tr h="26517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Ammonia Delivered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$4.43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$2.78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$7.21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$0.30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$7.51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47920478"/>
                  </a:ext>
                </a:extLst>
              </a:tr>
              <a:tr h="26517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On-Site Electrolysis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$4.23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$4.52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$8.75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121376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1FA6E8B1-F9E9-ADD0-281A-7DA90CEFC000}"/>
              </a:ext>
            </a:extLst>
          </p:cNvPr>
          <p:cNvSpPr txBox="1"/>
          <p:nvPr/>
        </p:nvSpPr>
        <p:spPr>
          <a:xfrm>
            <a:off x="7131142" y="1131431"/>
            <a:ext cx="4719482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Hydrogen Target Price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FB0BCB8-5DAE-D690-99BE-5F3E3FC130CE}"/>
              </a:ext>
            </a:extLst>
          </p:cNvPr>
          <p:cNvSpPr txBox="1"/>
          <p:nvPr/>
        </p:nvSpPr>
        <p:spPr>
          <a:xfrm>
            <a:off x="152400" y="3482377"/>
            <a:ext cx="6392779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Cost for Transport and Generation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BD1AAC5-08BA-ECBF-0C41-F9AD01C8FE3D}"/>
              </a:ext>
            </a:extLst>
          </p:cNvPr>
          <p:cNvSpPr txBox="1"/>
          <p:nvPr/>
        </p:nvSpPr>
        <p:spPr>
          <a:xfrm>
            <a:off x="2343402" y="5898868"/>
            <a:ext cx="7506260" cy="6771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900" b="1" i="1" dirty="0">
                <a:solidFill>
                  <a:srgbClr val="C00000"/>
                </a:solidFill>
              </a:rPr>
              <a:t>To Compete With Petroleum</a:t>
            </a:r>
          </a:p>
          <a:p>
            <a:pPr algn="ctr"/>
            <a:r>
              <a:rPr lang="en-US" sz="1900" b="1" i="1" dirty="0">
                <a:solidFill>
                  <a:srgbClr val="C00000"/>
                </a:solidFill>
              </a:rPr>
              <a:t>Hydrogen Needs to Cost Less Than 30¢ per kg at the Source</a:t>
            </a:r>
          </a:p>
        </p:txBody>
      </p:sp>
      <p:sp>
        <p:nvSpPr>
          <p:cNvPr id="15" name="Down Arrow 14">
            <a:extLst>
              <a:ext uri="{FF2B5EF4-FFF2-40B4-BE49-F238E27FC236}">
                <a16:creationId xmlns:a16="http://schemas.microsoft.com/office/drawing/2014/main" id="{3674EEA9-B47B-D372-E428-E3A89689FFE4}"/>
              </a:ext>
            </a:extLst>
          </p:cNvPr>
          <p:cNvSpPr/>
          <p:nvPr/>
        </p:nvSpPr>
        <p:spPr>
          <a:xfrm>
            <a:off x="10014458" y="3193259"/>
            <a:ext cx="416689" cy="150471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>
            <a:extLst>
              <a:ext uri="{FF2B5EF4-FFF2-40B4-BE49-F238E27FC236}">
                <a16:creationId xmlns:a16="http://schemas.microsoft.com/office/drawing/2014/main" id="{E0289709-2B6A-009C-97F2-6F9472A54249}"/>
              </a:ext>
            </a:extLst>
          </p:cNvPr>
          <p:cNvSpPr/>
          <p:nvPr/>
        </p:nvSpPr>
        <p:spPr>
          <a:xfrm rot="16200000">
            <a:off x="6450673" y="5052305"/>
            <a:ext cx="416689" cy="150471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73DA3F4-BCA3-97B6-3411-3767A45C181B}"/>
              </a:ext>
            </a:extLst>
          </p:cNvPr>
          <p:cNvCxnSpPr>
            <a:cxnSpLocks/>
          </p:cNvCxnSpPr>
          <p:nvPr/>
        </p:nvCxnSpPr>
        <p:spPr>
          <a:xfrm>
            <a:off x="5358581" y="5421261"/>
            <a:ext cx="98322" cy="530942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6250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5" grpId="0" animBg="1"/>
      <p:bldP spid="1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81C22-6754-0C06-E32C-D84943E57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Cost-Price Comparison – Natural Gas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FE0A0DD-29D5-3A70-9247-59599A705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81D27-71AB-7A43-8873-4916CDBA3906}" type="slidenum">
              <a:rPr lang="en-US" smtClean="0"/>
              <a:pPr/>
              <a:t>26</a:t>
            </a:fld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837F3D7-473C-FE8E-6B76-FC1A7F910E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0803327"/>
              </p:ext>
            </p:extLst>
          </p:nvPr>
        </p:nvGraphicFramePr>
        <p:xfrm>
          <a:off x="1701800" y="1811866"/>
          <a:ext cx="5350892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98432">
                  <a:extLst>
                    <a:ext uri="{9D8B030D-6E8A-4147-A177-3AD203B41FA5}">
                      <a16:colId xmlns:a16="http://schemas.microsoft.com/office/drawing/2014/main" val="3154107830"/>
                    </a:ext>
                  </a:extLst>
                </a:gridCol>
                <a:gridCol w="2152460">
                  <a:extLst>
                    <a:ext uri="{9D8B030D-6E8A-4147-A177-3AD203B41FA5}">
                      <a16:colId xmlns:a16="http://schemas.microsoft.com/office/drawing/2014/main" val="17384518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Value (at H2 Source)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31308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CH</a:t>
                      </a:r>
                      <a:r>
                        <a:rPr lang="en-US" sz="1600" b="0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cost per 1,000 SCF (delivered)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$9.60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569389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BTU per 1,000 SCF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1,028,000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978772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BTU per kg H</a:t>
                      </a:r>
                      <a:r>
                        <a:rPr lang="en-US" sz="1600" b="0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(LHV)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113,727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076705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kg H</a:t>
                      </a:r>
                      <a:r>
                        <a:rPr lang="en-US" sz="1600" b="0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equiv. to 1,000 SCF CH</a:t>
                      </a:r>
                      <a:r>
                        <a:rPr lang="en-US" sz="1600" b="0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9.04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971571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Price per kg H</a:t>
                      </a:r>
                      <a:r>
                        <a:rPr lang="en-US" sz="1600" b="0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equiv. to CH</a:t>
                      </a:r>
                      <a:r>
                        <a:rPr lang="en-US" sz="1600" b="0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</a:t>
                      </a:r>
                      <a:r>
                        <a:rPr lang="en-US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delivered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$1.06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52595939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7E09B88-9E39-8EB9-AB7B-57A6315F18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1801257"/>
              </p:ext>
            </p:extLst>
          </p:nvPr>
        </p:nvGraphicFramePr>
        <p:xfrm>
          <a:off x="1701800" y="4402666"/>
          <a:ext cx="53721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667">
                  <a:extLst>
                    <a:ext uri="{9D8B030D-6E8A-4147-A177-3AD203B41FA5}">
                      <a16:colId xmlns:a16="http://schemas.microsoft.com/office/drawing/2014/main" val="2082595243"/>
                    </a:ext>
                  </a:extLst>
                </a:gridCol>
                <a:gridCol w="2171433">
                  <a:extLst>
                    <a:ext uri="{9D8B030D-6E8A-4147-A177-3AD203B41FA5}">
                      <a16:colId xmlns:a16="http://schemas.microsoft.com/office/drawing/2014/main" val="4117872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89924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Pipeline cost OPEX + ROI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$0.20 to $0.80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341516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Hydrogen must cost per kg at source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$0.86 to $0.26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96561998"/>
                  </a:ext>
                </a:extLst>
              </a:tr>
            </a:tbl>
          </a:graphicData>
        </a:graphic>
      </p:graphicFrame>
      <p:sp>
        <p:nvSpPr>
          <p:cNvPr id="6" name="Oval 5">
            <a:extLst>
              <a:ext uri="{FF2B5EF4-FFF2-40B4-BE49-F238E27FC236}">
                <a16:creationId xmlns:a16="http://schemas.microsoft.com/office/drawing/2014/main" id="{3C91DC08-53D7-C61B-C18C-5CCC582C10B9}"/>
              </a:ext>
            </a:extLst>
          </p:cNvPr>
          <p:cNvSpPr/>
          <p:nvPr/>
        </p:nvSpPr>
        <p:spPr>
          <a:xfrm>
            <a:off x="1333500" y="5156200"/>
            <a:ext cx="6045200" cy="4699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295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94D7013-DBE5-AAF2-8891-1007F52F2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Hydrogen Cost at the Source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05D318-65B5-A4E2-A0A8-E859EE7B5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81D27-71AB-7A43-8873-4916CDBA3906}" type="slidenum">
              <a:rPr lang="en-US" smtClean="0"/>
              <a:pPr/>
              <a:t>27</a:t>
            </a:fld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3D4BF2F-44AE-72E2-0CEC-4AE49EC072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3827991"/>
              </p:ext>
            </p:extLst>
          </p:nvPr>
        </p:nvGraphicFramePr>
        <p:xfrm>
          <a:off x="1612900" y="2027766"/>
          <a:ext cx="8128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596379387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1885691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Hydrogen Source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Cost per kg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62350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Electrolysis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$8.75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97873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</a:t>
                      </a:r>
                      <a:r>
                        <a:rPr lang="en-US" baseline="-25000" dirty="0"/>
                        <a:t>2</a:t>
                      </a:r>
                      <a:r>
                        <a:rPr lang="en-US" dirty="0"/>
                        <a:t> from oil wells (chemical extraction)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$0.30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64394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H</a:t>
                      </a:r>
                      <a:r>
                        <a:rPr lang="en-US" baseline="-25000" dirty="0"/>
                        <a:t>2</a:t>
                      </a:r>
                      <a:r>
                        <a:rPr lang="en-US" dirty="0"/>
                        <a:t> from oil wells (biological extraction)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TBD (&lt; $0.30)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31274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Natural Hydrogen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TBD (&lt; $0.30)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7588893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6CCA6244-D9B7-7FC7-26A6-C59E40E11364}"/>
              </a:ext>
            </a:extLst>
          </p:cNvPr>
          <p:cNvSpPr txBox="1"/>
          <p:nvPr/>
        </p:nvSpPr>
        <p:spPr>
          <a:xfrm>
            <a:off x="2343402" y="5708368"/>
            <a:ext cx="7506260" cy="6771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900" b="1" i="1" dirty="0">
                <a:solidFill>
                  <a:srgbClr val="C00000"/>
                </a:solidFill>
              </a:rPr>
              <a:t>Geologic Hydrogen May be the Only Competitive Hydrogen Source</a:t>
            </a:r>
          </a:p>
          <a:p>
            <a:pPr algn="ctr"/>
            <a:r>
              <a:rPr lang="en-US" sz="1900" b="1" i="1" dirty="0">
                <a:solidFill>
                  <a:srgbClr val="C00000"/>
                </a:solidFill>
              </a:rPr>
              <a:t>Therefore, we need to develop those sources</a:t>
            </a:r>
          </a:p>
        </p:txBody>
      </p:sp>
    </p:spTree>
    <p:extLst>
      <p:ext uri="{BB962C8B-B14F-4D97-AF65-F5344CB8AC3E}">
        <p14:creationId xmlns:p14="http://schemas.microsoft.com/office/powerpoint/2010/main" val="3669711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C322C-82B6-80F3-CF1A-EF961A759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Take-Aways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B28C8-6D83-12DF-F4F5-8753A9FD4E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should a </a:t>
            </a:r>
            <a:r>
              <a:rPr lang="en-US" u="sng" dirty="0"/>
              <a:t>Hydrogen</a:t>
            </a:r>
            <a:r>
              <a:rPr lang="en-US" dirty="0"/>
              <a:t> Network care about the entire Clean Energy Ecosystem?</a:t>
            </a:r>
          </a:p>
          <a:p>
            <a:r>
              <a:rPr lang="en-US" dirty="0"/>
              <a:t>In order for hydrogen to compete with petroleum and natural gas, low-cost sources of hydrogen are required</a:t>
            </a:r>
          </a:p>
          <a:p>
            <a:pPr lvl="1"/>
            <a:r>
              <a:rPr lang="en-US" dirty="0"/>
              <a:t>That is, Geologic</a:t>
            </a:r>
          </a:p>
          <a:p>
            <a:r>
              <a:rPr lang="en-US" dirty="0"/>
              <a:t>To develop geologic sources, scale must be considered</a:t>
            </a:r>
          </a:p>
          <a:p>
            <a:pPr lvl="1"/>
            <a:r>
              <a:rPr lang="en-US" dirty="0"/>
              <a:t>Only large users such as utilities, factories or data centers have the required offtake to meet the ROI for geologic sources</a:t>
            </a:r>
          </a:p>
          <a:p>
            <a:r>
              <a:rPr lang="en-US" dirty="0"/>
              <a:t>Therefore, we need to consider the entire </a:t>
            </a:r>
            <a:r>
              <a:rPr lang="en-US" i="1" dirty="0"/>
              <a:t>Clean Energy Hub </a:t>
            </a:r>
            <a:r>
              <a:rPr lang="en-US" dirty="0"/>
              <a:t>to develop sources for competitive hydrogen.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3A34E4-9383-3529-3858-A1C8C8E1A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81D27-71AB-7A43-8873-4916CDBA3906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337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AB34C-7080-50D8-B747-1B21E3B57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5713DA-593A-4EB6-D27C-0EA0C65519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1089"/>
            <a:ext cx="10668000" cy="4845874"/>
          </a:xfrm>
        </p:spPr>
        <p:txBody>
          <a:bodyPr>
            <a:normAutofit/>
          </a:bodyPr>
          <a:lstStyle/>
          <a:p>
            <a:r>
              <a:rPr lang="en-US" dirty="0"/>
              <a:t>Geologic Helium &amp; Hydrogen Conference – Denver</a:t>
            </a:r>
          </a:p>
          <a:p>
            <a:r>
              <a:rPr lang="en-US" dirty="0"/>
              <a:t>New paper on Geologic Hydrogen</a:t>
            </a:r>
          </a:p>
          <a:p>
            <a:r>
              <a:rPr lang="en-US" dirty="0"/>
              <a:t>CHN-sponsored fleet of passenger FCEV’s</a:t>
            </a:r>
          </a:p>
          <a:p>
            <a:r>
              <a:rPr lang="en-US" dirty="0"/>
              <a:t>CHN 5-year anniversary</a:t>
            </a:r>
          </a:p>
          <a:p>
            <a:pPr lvl="1"/>
            <a:r>
              <a:rPr lang="en-US" dirty="0"/>
              <a:t>The state of hydrogen in Colorado and beyond</a:t>
            </a:r>
          </a:p>
          <a:p>
            <a:pPr lvl="1"/>
            <a:r>
              <a:rPr lang="en-US" dirty="0"/>
              <a:t>The past, today and the future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982063-22CC-06FD-4A3F-546ED4E71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81D27-71AB-7A43-8873-4916CDBA390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195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A51217-F988-E6F1-61B2-365384004E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C0194-9533-6573-6C51-26B6C0BB6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900" dirty="0"/>
              <a:t>Clean Energy Market / Ecosystem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E0939C3-7DF6-C796-9A7F-AAABCD1D4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481D27-71AB-7A43-8873-4916CDBA39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B761F2-17E1-21D1-AF55-0508C047B1E6}"/>
              </a:ext>
            </a:extLst>
          </p:cNvPr>
          <p:cNvSpPr txBox="1"/>
          <p:nvPr/>
        </p:nvSpPr>
        <p:spPr>
          <a:xfrm rot="16200000">
            <a:off x="37589" y="2327563"/>
            <a:ext cx="1049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Electrons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5D8D5B-73B2-9500-2549-FBA1BFA99FBA}"/>
              </a:ext>
            </a:extLst>
          </p:cNvPr>
          <p:cNvSpPr txBox="1"/>
          <p:nvPr/>
        </p:nvSpPr>
        <p:spPr>
          <a:xfrm rot="16200000">
            <a:off x="-12361" y="4320640"/>
            <a:ext cx="1149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Molecules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8AB50C9-0021-5777-63CA-6BC8555C52A3}"/>
              </a:ext>
            </a:extLst>
          </p:cNvPr>
          <p:cNvCxnSpPr>
            <a:cxnSpLocks/>
          </p:cNvCxnSpPr>
          <p:nvPr/>
        </p:nvCxnSpPr>
        <p:spPr>
          <a:xfrm>
            <a:off x="756047" y="1686296"/>
            <a:ext cx="0" cy="178129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6524382-E07A-E0F8-0A42-76086D190FC6}"/>
              </a:ext>
            </a:extLst>
          </p:cNvPr>
          <p:cNvCxnSpPr>
            <a:cxnSpLocks/>
          </p:cNvCxnSpPr>
          <p:nvPr/>
        </p:nvCxnSpPr>
        <p:spPr>
          <a:xfrm>
            <a:off x="756047" y="3738749"/>
            <a:ext cx="0" cy="178129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6AC48102-DE6E-EF1E-902B-8DA0F5F1DF3C}"/>
              </a:ext>
            </a:extLst>
          </p:cNvPr>
          <p:cNvSpPr/>
          <p:nvPr/>
        </p:nvSpPr>
        <p:spPr>
          <a:xfrm>
            <a:off x="10900107" y="6106203"/>
            <a:ext cx="1132479" cy="6465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AA2DED8-7A80-E82A-7BF9-F21D9CE139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558" y="1036486"/>
            <a:ext cx="10342317" cy="5701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931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BF21FF1-E691-419A-C2BB-A97DB87CD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State of the Hydrogen Ecosystem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73E098E-71E9-B167-FEA9-CFB243B486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282DA5"/>
                </a:solidFill>
                <a:latin typeface="Arial Rounded MT Bold" panose="020F0704030504030204" pitchFamily="34" charset="77"/>
              </a:rPr>
              <a:t>Pluses</a:t>
            </a:r>
          </a:p>
          <a:p>
            <a:r>
              <a:rPr lang="en-US" sz="2400" dirty="0"/>
              <a:t>Colorado has received funding for 3 hydrogen fuel stations</a:t>
            </a:r>
          </a:p>
          <a:p>
            <a:pPr lvl="1"/>
            <a:r>
              <a:rPr lang="en-US" sz="2000" dirty="0"/>
              <a:t>Coming early 2025</a:t>
            </a:r>
          </a:p>
          <a:p>
            <a:r>
              <a:rPr lang="en-US" sz="2400" dirty="0"/>
              <a:t>Colorado funding for hydrogen vehicles and fueling infrastructure</a:t>
            </a:r>
          </a:p>
          <a:p>
            <a:pPr lvl="1"/>
            <a:r>
              <a:rPr lang="en-US" sz="2000" dirty="0"/>
              <a:t>Clean Transit, Clean Fleet and Community Access “Enterprises”</a:t>
            </a:r>
          </a:p>
          <a:p>
            <a:r>
              <a:rPr lang="en-US" sz="2400" dirty="0"/>
              <a:t>Federal Inflation Reduction Act with $9B for hydrogen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282DA5"/>
                </a:solidFill>
                <a:latin typeface="Arial Rounded MT Bold" panose="020F0704030504030204" pitchFamily="34" charset="77"/>
              </a:rPr>
              <a:t>Minuses</a:t>
            </a:r>
          </a:p>
          <a:p>
            <a:r>
              <a:rPr lang="en-US" sz="2400" dirty="0"/>
              <a:t>After 5 years (and a donated station) we still don’t have any hydrogen fuel stations in Colorado</a:t>
            </a:r>
          </a:p>
          <a:p>
            <a:r>
              <a:rPr lang="en-US" sz="2400" dirty="0"/>
              <a:t>Only a few medium-duty hydrogen vehicles available</a:t>
            </a:r>
          </a:p>
          <a:p>
            <a:pPr lvl="1"/>
            <a:r>
              <a:rPr lang="en-US" sz="2000" dirty="0"/>
              <a:t>Prototypes only</a:t>
            </a:r>
          </a:p>
          <a:p>
            <a:r>
              <a:rPr lang="en-US" sz="2400" dirty="0"/>
              <a:t>There is no national plan for H</a:t>
            </a:r>
            <a:r>
              <a:rPr lang="en-US" sz="2400" baseline="-25000" dirty="0"/>
              <a:t>2</a:t>
            </a:r>
            <a:r>
              <a:rPr lang="en-US" sz="2400" dirty="0"/>
              <a:t> fuel station deployment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9710131-099B-53EB-0CF2-4DE4FBB32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81D27-71AB-7A43-8873-4916CDBA3906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7FBFE0-1668-A557-4CAE-17020681F89F}"/>
              </a:ext>
            </a:extLst>
          </p:cNvPr>
          <p:cNvSpPr txBox="1"/>
          <p:nvPr/>
        </p:nvSpPr>
        <p:spPr>
          <a:xfrm>
            <a:off x="2342870" y="5975068"/>
            <a:ext cx="7506260" cy="6771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900" b="1" i="1" dirty="0">
                <a:solidFill>
                  <a:srgbClr val="C00000"/>
                </a:solidFill>
              </a:rPr>
              <a:t>If we fail to deploy hydrogen vehicles</a:t>
            </a:r>
          </a:p>
          <a:p>
            <a:pPr algn="ctr"/>
            <a:r>
              <a:rPr lang="en-US" sz="1900" b="1" i="1" dirty="0">
                <a:solidFill>
                  <a:srgbClr val="C00000"/>
                </a:solidFill>
              </a:rPr>
              <a:t>we will fail to decarbonize transportation</a:t>
            </a:r>
          </a:p>
        </p:txBody>
      </p:sp>
    </p:spTree>
    <p:extLst>
      <p:ext uri="{BB962C8B-B14F-4D97-AF65-F5344CB8AC3E}">
        <p14:creationId xmlns:p14="http://schemas.microsoft.com/office/powerpoint/2010/main" val="2893468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BEAF9B9F-711C-EDD5-7E8B-9E2CF333DC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5152" y="615702"/>
            <a:ext cx="8776648" cy="46039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3282AB8-6FEC-CF44-AEFC-29FE69F33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Rounded MT Bold"/>
                <a:cs typeface="Arial Hebrew"/>
              </a:rPr>
              <a:t>Podcast Update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4DAD18-FC21-2A45-829E-8622B8371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81D27-71AB-7A43-8873-4916CDBA3906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137413-2F27-DC4D-A4F3-573F524FD4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5848" y="5813033"/>
            <a:ext cx="1543627" cy="3702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1A36A28-7F36-8948-B51B-E0883E4346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9420" y="5337737"/>
            <a:ext cx="1479550" cy="3746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A1858E2-CACA-2D4C-8B63-FCA192E4AA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1686" y="5337737"/>
            <a:ext cx="1555418" cy="3745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A1F9E7A-3D17-8F4E-A0D1-EC6D69D692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92104" y="5809324"/>
            <a:ext cx="2118924" cy="373928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9C50495-98EE-EA47-92DA-7B95430B418A}"/>
              </a:ext>
            </a:extLst>
          </p:cNvPr>
          <p:cNvSpPr txBox="1"/>
          <p:nvPr/>
        </p:nvSpPr>
        <p:spPr>
          <a:xfrm>
            <a:off x="3768376" y="6318590"/>
            <a:ext cx="488101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0070C0"/>
                </a:solidFill>
              </a:rPr>
              <a:t>Everyone – Please subscribe and give us a rating!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C304A58-34B6-D041-A917-AC951CD6213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91059" y="5337737"/>
            <a:ext cx="1243584" cy="42704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9E2EA83-93DC-191B-73C1-88220977E61A}"/>
              </a:ext>
            </a:extLst>
          </p:cNvPr>
          <p:cNvSpPr txBox="1"/>
          <p:nvPr/>
        </p:nvSpPr>
        <p:spPr>
          <a:xfrm>
            <a:off x="340971" y="1961770"/>
            <a:ext cx="3161443" cy="26161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en-US" sz="2400" dirty="0"/>
              <a:t>The </a:t>
            </a:r>
            <a:r>
              <a:rPr lang="en-US" sz="2400" i="1" dirty="0"/>
              <a:t>HydrogenNowCast</a:t>
            </a:r>
            <a:endParaRPr lang="en-US" sz="1400" dirty="0"/>
          </a:p>
          <a:p>
            <a:pPr marL="355600" indent="-355600">
              <a:buFont typeface="Arial" panose="020B0604020202020204" pitchFamily="34" charset="0"/>
              <a:buChar char="•"/>
            </a:pPr>
            <a:r>
              <a:rPr lang="en-US" sz="2000" dirty="0"/>
              <a:t>88 episodes</a:t>
            </a:r>
            <a:br>
              <a:rPr lang="en-US" sz="2000" dirty="0"/>
            </a:br>
            <a:r>
              <a:rPr lang="en-US" sz="2000" dirty="0"/>
              <a:t>41,900 downloads</a:t>
            </a:r>
          </a:p>
          <a:p>
            <a:pPr marL="177800" indent="-357188">
              <a:buFont typeface="Arial" panose="020B0604020202020204" pitchFamily="34" charset="0"/>
              <a:buChar char="•"/>
            </a:pPr>
            <a:r>
              <a:rPr lang="en-US" sz="2000" dirty="0"/>
              <a:t>Recent episodes</a:t>
            </a:r>
          </a:p>
          <a:p>
            <a:pPr marL="635000" lvl="1" indent="-357188">
              <a:buFont typeface="Arial" panose="020B0604020202020204" pitchFamily="34" charset="0"/>
              <a:buChar char="•"/>
            </a:pPr>
            <a:r>
              <a:rPr lang="en-US" sz="2000" dirty="0"/>
              <a:t>Hydrogen Mtn Retreat</a:t>
            </a:r>
          </a:p>
          <a:p>
            <a:pPr marL="635000" lvl="1" indent="-357188">
              <a:buFont typeface="Arial" panose="020B0604020202020204" pitchFamily="34" charset="0"/>
              <a:buChar char="•"/>
            </a:pPr>
            <a:r>
              <a:rPr lang="en-US" sz="2000" dirty="0"/>
              <a:t>TFL Podcast</a:t>
            </a:r>
          </a:p>
          <a:p>
            <a:pPr marL="635000" lvl="1" indent="-357188">
              <a:buFont typeface="Arial" panose="020B0604020202020204" pitchFamily="34" charset="0"/>
              <a:buChar char="•"/>
            </a:pPr>
            <a:r>
              <a:rPr lang="en-US" sz="2000" dirty="0"/>
              <a:t>Hydrogen transport</a:t>
            </a:r>
          </a:p>
          <a:p>
            <a:pPr marL="635000" lvl="1" indent="-357188">
              <a:buFont typeface="Arial" panose="020B0604020202020204" pitchFamily="34" charset="0"/>
              <a:buChar char="•"/>
            </a:pPr>
            <a:r>
              <a:rPr lang="en-US" sz="2000" dirty="0"/>
              <a:t>Plug Power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25C6F249-96C7-C0D1-F0C5-C787AA68E21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50397" y="4865424"/>
            <a:ext cx="1805356" cy="180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0154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3D5D431-0141-EB2B-ABB3-17CF17D80C6E}"/>
              </a:ext>
            </a:extLst>
          </p:cNvPr>
          <p:cNvSpPr txBox="1"/>
          <p:nvPr/>
        </p:nvSpPr>
        <p:spPr>
          <a:xfrm>
            <a:off x="6565900" y="4165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028" name="Picture 4" descr="Free Wreath Transparent, Download Free Wreath Transparent ...">
            <a:extLst>
              <a:ext uri="{FF2B5EF4-FFF2-40B4-BE49-F238E27FC236}">
                <a16:creationId xmlns:a16="http://schemas.microsoft.com/office/drawing/2014/main" id="{CDD24AC7-AD38-9A61-B13E-2DC4046008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5716816" cy="591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F2BA54D-F114-84C2-8E3D-F01E84E4EA46}"/>
              </a:ext>
            </a:extLst>
          </p:cNvPr>
          <p:cNvSpPr txBox="1"/>
          <p:nvPr/>
        </p:nvSpPr>
        <p:spPr>
          <a:xfrm>
            <a:off x="5358339" y="2736503"/>
            <a:ext cx="688842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Algerian" pitchFamily="82" charset="77"/>
              </a:rPr>
              <a:t>Happy Holidays to Everyone</a:t>
            </a:r>
          </a:p>
          <a:p>
            <a:pPr algn="ctr"/>
            <a:r>
              <a:rPr lang="en-US" sz="2800" dirty="0">
                <a:solidFill>
                  <a:srgbClr val="C00000"/>
                </a:solidFill>
                <a:latin typeface="Algerian" pitchFamily="82" charset="77"/>
              </a:rPr>
              <a:t>and</a:t>
            </a:r>
          </a:p>
          <a:p>
            <a:pPr algn="ctr"/>
            <a:r>
              <a:rPr lang="en-US" sz="2800" dirty="0">
                <a:solidFill>
                  <a:srgbClr val="C00000"/>
                </a:solidFill>
                <a:latin typeface="Algerian" pitchFamily="82" charset="77"/>
              </a:rPr>
              <a:t>Best Wishes for a Prosperous 2025</a:t>
            </a:r>
          </a:p>
        </p:txBody>
      </p:sp>
    </p:spTree>
    <p:extLst>
      <p:ext uri="{BB962C8B-B14F-4D97-AF65-F5344CB8AC3E}">
        <p14:creationId xmlns:p14="http://schemas.microsoft.com/office/powerpoint/2010/main" val="2971532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5E4C541-424F-77A6-2D2C-827E31097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05333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D481D27-71AB-7A43-8873-4916CDBA3906}" type="slidenum">
              <a:rPr lang="en-US" smtClean="0"/>
              <a:pPr>
                <a:spcAft>
                  <a:spcPts val="600"/>
                </a:spcAft>
              </a:pPr>
              <a:t>33</a:t>
            </a:fld>
            <a:endParaRPr lang="en-US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623B1A-552C-F311-4728-00351F17BF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8121" y="2610093"/>
            <a:ext cx="3998089" cy="2039025"/>
          </a:xfrm>
          <a:prstGeom prst="rect">
            <a:avLst/>
          </a:prstGeom>
          <a:ln>
            <a:noFill/>
          </a:ln>
        </p:spPr>
      </p:pic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A8668F75-01EA-7592-2301-74D4E431A5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03559" y="2440491"/>
            <a:ext cx="2378230" cy="2378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000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FB047-5B40-8840-5518-600E9AFF7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Geologic Helium &amp; Hydrogen Conference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173876-D7B0-9417-7BBB-72DBC16756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April 9-10 in Denver</a:t>
            </a:r>
          </a:p>
          <a:p>
            <a:r>
              <a:rPr lang="en-US" dirty="0"/>
              <a:t>Lectures and Exhibit Hall</a:t>
            </a:r>
          </a:p>
          <a:p>
            <a:r>
              <a:rPr lang="en-US" dirty="0"/>
              <a:t>CHN participation</a:t>
            </a:r>
          </a:p>
          <a:p>
            <a:pPr lvl="1"/>
            <a:r>
              <a:rPr lang="en-US" dirty="0"/>
              <a:t>Booth</a:t>
            </a:r>
          </a:p>
          <a:p>
            <a:pPr lvl="1"/>
            <a:r>
              <a:rPr lang="en-US" dirty="0"/>
              <a:t>Abstract submitted for a presentation</a:t>
            </a:r>
            <a:br>
              <a:rPr lang="en-US" dirty="0"/>
            </a:br>
            <a:r>
              <a:rPr lang="en-US" dirty="0"/>
              <a:t>“Building the Hydrogen Market”</a:t>
            </a:r>
          </a:p>
          <a:p>
            <a:r>
              <a:rPr lang="en-US" dirty="0"/>
              <a:t>Presented by the Rocky Mountain Association of Geologists</a:t>
            </a:r>
          </a:p>
          <a:p>
            <a:r>
              <a:rPr lang="en-US" dirty="0"/>
              <a:t>Info at </a:t>
            </a:r>
            <a:r>
              <a:rPr lang="en-US" dirty="0">
                <a:hlinkClick r:id="rId2"/>
              </a:rPr>
              <a:t>www.rmag.org</a:t>
            </a:r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E5A0AE-CFB6-57C6-86A3-AC0EAB74A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81D27-71AB-7A43-8873-4916CDBA3906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4" descr="A logo for a conference&#10;&#10;Description automatically generated">
            <a:hlinkClick r:id="rId3"/>
            <a:extLst>
              <a:ext uri="{FF2B5EF4-FFF2-40B4-BE49-F238E27FC236}">
                <a16:creationId xmlns:a16="http://schemas.microsoft.com/office/drawing/2014/main" id="{B704E207-B488-6748-985E-F8B80F792E4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1763" y="1372184"/>
            <a:ext cx="4423093" cy="220870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EBDEBEE-8612-CAFF-B051-923927AB045B}"/>
              </a:ext>
            </a:extLst>
          </p:cNvPr>
          <p:cNvSpPr txBox="1"/>
          <p:nvPr/>
        </p:nvSpPr>
        <p:spPr>
          <a:xfrm>
            <a:off x="3026670" y="5815584"/>
            <a:ext cx="6138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i="1" dirty="0">
                <a:solidFill>
                  <a:srgbClr val="0070C0"/>
                </a:solidFill>
              </a:rPr>
              <a:t>Hydrogen From Geology is Likely the Lowest-Cost Source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FEE0B5-6CBB-3871-461D-F777BC3D7073}"/>
              </a:ext>
            </a:extLst>
          </p:cNvPr>
          <p:cNvSpPr txBox="1"/>
          <p:nvPr/>
        </p:nvSpPr>
        <p:spPr>
          <a:xfrm>
            <a:off x="9958388" y="43148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109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19102B8-1EF6-9235-0030-568A6EDC318A}"/>
              </a:ext>
            </a:extLst>
          </p:cNvPr>
          <p:cNvSpPr/>
          <p:nvPr/>
        </p:nvSpPr>
        <p:spPr>
          <a:xfrm>
            <a:off x="10452100" y="5867400"/>
            <a:ext cx="1587500" cy="825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A79409-ED2B-CCB6-92A9-851DEC1FB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3104"/>
          </a:xfrm>
        </p:spPr>
        <p:txBody>
          <a:bodyPr anchor="ctr">
            <a:normAutofit/>
          </a:bodyPr>
          <a:lstStyle/>
          <a:p>
            <a:r>
              <a:rPr lang="en-US" dirty="0"/>
              <a:t>New Paper on Geologic Hydrogen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0D1F6D-2133-04A0-F5F6-ECE5DA7EC9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36914"/>
            <a:ext cx="5181600" cy="4740049"/>
          </a:xfrm>
        </p:spPr>
        <p:txBody>
          <a:bodyPr>
            <a:normAutofit/>
          </a:bodyPr>
          <a:lstStyle/>
          <a:p>
            <a:r>
              <a:rPr lang="en-US" dirty="0"/>
              <a:t>Dec 13</a:t>
            </a:r>
            <a:r>
              <a:rPr lang="en-US" baseline="30000" dirty="0"/>
              <a:t>th</a:t>
            </a:r>
            <a:br>
              <a:rPr lang="en-US" baseline="30000" dirty="0"/>
            </a:br>
            <a:r>
              <a:rPr lang="en-US" dirty="0"/>
              <a:t>From Geoff Ellis</a:t>
            </a:r>
            <a:br>
              <a:rPr lang="en-US" dirty="0"/>
            </a:br>
            <a:r>
              <a:rPr lang="en-US" dirty="0"/>
              <a:t>&amp; Sarah Gelman, USGS</a:t>
            </a:r>
          </a:p>
          <a:p>
            <a:r>
              <a:rPr lang="en-US" i="1" dirty="0"/>
              <a:t>“Model predictions of global geologic hydrogen resources”</a:t>
            </a:r>
          </a:p>
          <a:p>
            <a:r>
              <a:rPr lang="en-US" dirty="0"/>
              <a:t>The predicted amount of recoverable hydrogen “</a:t>
            </a:r>
            <a:r>
              <a:rPr lang="en-US" b="1" dirty="0"/>
              <a:t>contains more energy than all proven natural gas reserves on Earth</a:t>
            </a:r>
            <a:r>
              <a:rPr lang="en-US" dirty="0"/>
              <a:t>”</a:t>
            </a:r>
          </a:p>
          <a:p>
            <a:r>
              <a:rPr lang="en-US" dirty="0"/>
              <a:t>See: </a:t>
            </a:r>
            <a:r>
              <a:rPr lang="en-US" dirty="0" err="1">
                <a:solidFill>
                  <a:srgbClr val="0070C0"/>
                </a:solidFill>
              </a:rPr>
              <a:t>tinyurl.com</a:t>
            </a:r>
            <a:r>
              <a:rPr lang="en-US" dirty="0">
                <a:solidFill>
                  <a:srgbClr val="0070C0"/>
                </a:solidFill>
              </a:rPr>
              <a:t>/GeoH2Paper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180D73-5721-05AE-A802-9AC6470CFA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1066" y="1436914"/>
            <a:ext cx="4763868" cy="4740049"/>
          </a:xfrm>
          <a:prstGeom prst="rect">
            <a:avLst/>
          </a:prstGeo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280327-376C-E7FB-9B93-0877F0CC9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29298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5D481D27-71AB-7A43-8873-4916CDBA3906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14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5DEA269-A04C-EC3E-E559-26A4D9DB3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(#)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40137F5-DB18-81E3-9DF2-922F24437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81D27-71AB-7A43-8873-4916CDBA3906}" type="slidenum">
              <a:rPr lang="en-US" smtClean="0"/>
              <a:t>5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8F22E4-BFFA-4849-6851-15A1B2372849}"/>
              </a:ext>
            </a:extLst>
          </p:cNvPr>
          <p:cNvSpPr txBox="1"/>
          <p:nvPr/>
        </p:nvSpPr>
        <p:spPr>
          <a:xfrm>
            <a:off x="3666631" y="2767281"/>
            <a:ext cx="485876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>
                <a:solidFill>
                  <a:srgbClr val="282DA5"/>
                </a:solidFill>
                <a:latin typeface="Arial Rounded MT Bold" panose="020F0704030504030204" pitchFamily="34" charset="77"/>
              </a:rPr>
              <a:t>Sponsored Fleet of</a:t>
            </a:r>
          </a:p>
          <a:p>
            <a:pPr algn="ctr"/>
            <a:r>
              <a:rPr lang="en-US" sz="4000" dirty="0">
                <a:solidFill>
                  <a:srgbClr val="282DA5"/>
                </a:solidFill>
                <a:latin typeface="Arial Rounded MT Bold" panose="020F0704030504030204" pitchFamily="34" charset="77"/>
              </a:rPr>
              <a:t>Passenger FCEV’s</a:t>
            </a:r>
          </a:p>
        </p:txBody>
      </p:sp>
    </p:spTree>
    <p:extLst>
      <p:ext uri="{BB962C8B-B14F-4D97-AF65-F5344CB8AC3E}">
        <p14:creationId xmlns:p14="http://schemas.microsoft.com/office/powerpoint/2010/main" val="3015742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E92B-9F39-E667-89AD-4895109A4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Sponsored Fleet of Passenger FCEV’s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08DD83-684D-6EA0-DFC4-A670ADD551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CHN intends to sponsor a fleet of passenger FCEV’s in the metro area once the first hydrogen fuel station is operating</a:t>
            </a:r>
          </a:p>
          <a:p>
            <a:r>
              <a:rPr lang="en-US" dirty="0"/>
              <a:t>Purpose of the fleet program</a:t>
            </a:r>
          </a:p>
          <a:p>
            <a:pPr lvl="1"/>
            <a:r>
              <a:rPr lang="en-US" dirty="0"/>
              <a:t>Generate hydrogen sales to help with fuel station ROI</a:t>
            </a:r>
          </a:p>
          <a:p>
            <a:pPr lvl="1"/>
            <a:r>
              <a:rPr lang="en-US" dirty="0"/>
              <a:t>Advertising and public awareness</a:t>
            </a:r>
          </a:p>
          <a:p>
            <a:pPr lvl="2"/>
            <a:r>
              <a:rPr lang="en-US" dirty="0"/>
              <a:t>Vehicles would display decals promoting hydrogen</a:t>
            </a:r>
          </a:p>
          <a:p>
            <a:pPr lvl="2"/>
            <a:r>
              <a:rPr lang="en-US" dirty="0"/>
              <a:t>Word of mouth and media coverage</a:t>
            </a:r>
          </a:p>
          <a:p>
            <a:pPr lvl="1"/>
            <a:r>
              <a:rPr lang="en-US" dirty="0"/>
              <a:t>Operators would consist of enthusiasts &amp; early adopters</a:t>
            </a:r>
          </a:p>
          <a:p>
            <a:r>
              <a:rPr lang="en-US" dirty="0"/>
              <a:t>Fleet deployment would be in advance of FCEV sales and service</a:t>
            </a:r>
          </a:p>
          <a:p>
            <a:pPr lvl="1"/>
            <a:r>
              <a:rPr lang="en-US" dirty="0"/>
              <a:t>Automakers reluctant to start selling Fuel Cell EV’s or stand-up service until a “critical mass” of fuel stations are in operation (around 5)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5D33B6-2529-21B1-CB03-C778D3D71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81D27-71AB-7A43-8873-4916CDBA390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10E412-FCAC-BF5F-18A4-B03B13DB39E5}"/>
              </a:ext>
            </a:extLst>
          </p:cNvPr>
          <p:cNvSpPr txBox="1"/>
          <p:nvPr/>
        </p:nvSpPr>
        <p:spPr>
          <a:xfrm>
            <a:off x="2173836" y="5892800"/>
            <a:ext cx="78443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i="1" dirty="0">
                <a:solidFill>
                  <a:srgbClr val="0070C0"/>
                </a:solidFill>
              </a:rPr>
              <a:t>CHN is continuing to collect names of interested participants</a:t>
            </a:r>
          </a:p>
        </p:txBody>
      </p:sp>
    </p:spTree>
    <p:extLst>
      <p:ext uri="{BB962C8B-B14F-4D97-AF65-F5344CB8AC3E}">
        <p14:creationId xmlns:p14="http://schemas.microsoft.com/office/powerpoint/2010/main" val="3472824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399E6-0918-3398-0252-CC421A546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Passenger Fuel Cell Electric Vehicles (FCEV)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F063D4-B8AD-B74B-D3C0-430CD45B8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81D27-71AB-7A43-8873-4916CDBA3906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A08D45-AD10-6A14-1990-CB77C5246F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1568450"/>
            <a:ext cx="6019800" cy="25527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9B1025B-9569-4BFC-62D2-B1011288CF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9100" y="4025550"/>
            <a:ext cx="5969000" cy="27307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A86E805-B510-75D3-CAD4-E15BAB1544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1200" y="1231900"/>
            <a:ext cx="4391882" cy="26987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7897299-6D13-2D21-5390-0D92BFC7F4E5}"/>
              </a:ext>
            </a:extLst>
          </p:cNvPr>
          <p:cNvSpPr txBox="1"/>
          <p:nvPr/>
        </p:nvSpPr>
        <p:spPr>
          <a:xfrm>
            <a:off x="9859665" y="3949700"/>
            <a:ext cx="1649811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olidFill>
                  <a:srgbClr val="282DA5"/>
                </a:solidFill>
                <a:latin typeface="Arial Rounded MT Bold" panose="020F0704030504030204" pitchFamily="34" charset="77"/>
              </a:rPr>
              <a:t>Honda</a:t>
            </a:r>
          </a:p>
          <a:p>
            <a:pPr algn="r"/>
            <a:r>
              <a:rPr lang="en-US" dirty="0">
                <a:solidFill>
                  <a:srgbClr val="282DA5"/>
                </a:solidFill>
                <a:latin typeface="Arial Rounded MT Bold" panose="020F0704030504030204" pitchFamily="34" charset="77"/>
              </a:rPr>
              <a:t>CR-V </a:t>
            </a:r>
            <a:r>
              <a:rPr lang="en-US" dirty="0" err="1">
                <a:solidFill>
                  <a:srgbClr val="282DA5"/>
                </a:solidFill>
                <a:latin typeface="Arial Rounded MT Bold" panose="020F0704030504030204" pitchFamily="34" charset="77"/>
              </a:rPr>
              <a:t>e:FCEV</a:t>
            </a:r>
            <a:endParaRPr lang="en-US" dirty="0">
              <a:solidFill>
                <a:srgbClr val="282DA5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EEDBA7-C37F-889B-47F0-550A2B86805E}"/>
              </a:ext>
            </a:extLst>
          </p:cNvPr>
          <p:cNvSpPr txBox="1"/>
          <p:nvPr/>
        </p:nvSpPr>
        <p:spPr>
          <a:xfrm>
            <a:off x="8932565" y="5092700"/>
            <a:ext cx="1107996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282DA5"/>
                </a:solidFill>
                <a:latin typeface="Arial Rounded MT Bold" panose="020F0704030504030204" pitchFamily="34" charset="77"/>
              </a:rPr>
              <a:t>Hyundai</a:t>
            </a:r>
          </a:p>
          <a:p>
            <a:r>
              <a:rPr lang="en-US" dirty="0" err="1">
                <a:solidFill>
                  <a:srgbClr val="282DA5"/>
                </a:solidFill>
                <a:latin typeface="Arial Rounded MT Bold" panose="020F0704030504030204" pitchFamily="34" charset="77"/>
              </a:rPr>
              <a:t>Nexo</a:t>
            </a:r>
            <a:endParaRPr lang="en-US" dirty="0">
              <a:solidFill>
                <a:srgbClr val="282DA5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4B82E1-A40C-BD17-E854-D246971B9ED6}"/>
              </a:ext>
            </a:extLst>
          </p:cNvPr>
          <p:cNvSpPr txBox="1"/>
          <p:nvPr/>
        </p:nvSpPr>
        <p:spPr>
          <a:xfrm>
            <a:off x="283865" y="3975100"/>
            <a:ext cx="931922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282DA5"/>
                </a:solidFill>
                <a:latin typeface="Arial Rounded MT Bold" panose="020F0704030504030204" pitchFamily="34" charset="77"/>
              </a:rPr>
              <a:t>Toyota</a:t>
            </a:r>
          </a:p>
          <a:p>
            <a:r>
              <a:rPr lang="en-US" dirty="0">
                <a:solidFill>
                  <a:srgbClr val="282DA5"/>
                </a:solidFill>
                <a:latin typeface="Arial Rounded MT Bold" panose="020F0704030504030204" pitchFamily="34" charset="77"/>
              </a:rPr>
              <a:t>Mirai</a:t>
            </a:r>
          </a:p>
        </p:txBody>
      </p:sp>
    </p:spTree>
    <p:extLst>
      <p:ext uri="{BB962C8B-B14F-4D97-AF65-F5344CB8AC3E}">
        <p14:creationId xmlns:p14="http://schemas.microsoft.com/office/powerpoint/2010/main" val="3525150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DA2F20-7598-1B6F-1709-92537F5C2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Honda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D5C089-C24D-1749-AAFC-DFB028809D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CHN connected with Honda at the Saoradh “Hydrogen Mountain Retreat” in Boulder October 1</a:t>
            </a:r>
            <a:r>
              <a:rPr lang="en-US" baseline="30000" dirty="0"/>
              <a:t>st</a:t>
            </a:r>
            <a:endParaRPr lang="en-US" dirty="0"/>
          </a:p>
          <a:p>
            <a:r>
              <a:rPr lang="en-US" dirty="0"/>
              <a:t>Two subsequent telecons have been held with Honda executives proposing the FCEV fleet idea sponsored by CHN</a:t>
            </a:r>
          </a:p>
          <a:p>
            <a:r>
              <a:rPr lang="en-US" dirty="0"/>
              <a:t>Colorado Hydrogen Network role</a:t>
            </a:r>
          </a:p>
          <a:p>
            <a:pPr lvl="1"/>
            <a:r>
              <a:rPr lang="en-US" dirty="0"/>
              <a:t>Find, enlist and manage drivers</a:t>
            </a:r>
          </a:p>
          <a:p>
            <a:pPr lvl="1"/>
            <a:r>
              <a:rPr lang="en-US" dirty="0"/>
              <a:t>Educate drivers about the characteristics of the program</a:t>
            </a:r>
          </a:p>
          <a:p>
            <a:pPr lvl="1"/>
            <a:r>
              <a:rPr lang="en-US" dirty="0"/>
              <a:t>Educate on the use of the hydrogen fuelers and safety information </a:t>
            </a:r>
          </a:p>
          <a:p>
            <a:r>
              <a:rPr lang="en-US" dirty="0"/>
              <a:t>Honda role</a:t>
            </a:r>
          </a:p>
          <a:p>
            <a:pPr lvl="1"/>
            <a:r>
              <a:rPr lang="en-US" dirty="0"/>
              <a:t>Make vehicles available for lease and deliver to Denver area</a:t>
            </a:r>
          </a:p>
          <a:p>
            <a:pPr lvl="1"/>
            <a:r>
              <a:rPr lang="en-US" dirty="0"/>
              <a:t>Help arrange servicing (local or California)</a:t>
            </a:r>
          </a:p>
          <a:p>
            <a:pPr lvl="1"/>
            <a:r>
              <a:rPr lang="en-US" dirty="0"/>
              <a:t>Vehicle graphics.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72A2F3D-C9CA-E7F9-64F8-66AE495CB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81D27-71AB-7A43-8873-4916CDBA3906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4E035A-4788-4728-56E3-2F4ACF72DC41}"/>
              </a:ext>
            </a:extLst>
          </p:cNvPr>
          <p:cNvSpPr txBox="1"/>
          <p:nvPr/>
        </p:nvSpPr>
        <p:spPr>
          <a:xfrm>
            <a:off x="4057405" y="5994400"/>
            <a:ext cx="40772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i="1" dirty="0">
                <a:solidFill>
                  <a:srgbClr val="0070C0"/>
                </a:solidFill>
              </a:rPr>
              <a:t>Launch Date: First-half of 2026</a:t>
            </a:r>
          </a:p>
        </p:txBody>
      </p:sp>
    </p:spTree>
    <p:extLst>
      <p:ext uri="{BB962C8B-B14F-4D97-AF65-F5344CB8AC3E}">
        <p14:creationId xmlns:p14="http://schemas.microsoft.com/office/powerpoint/2010/main" val="374303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72D7F508-AA45-7545-9114-A870E9D73F0B}" vid="{163ACF7C-1C0C-7A46-AFD8-911B1E836A3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157133</TotalTime>
  <Words>2581</Words>
  <Application>Microsoft Macintosh PowerPoint</Application>
  <PresentationFormat>Widescreen</PresentationFormat>
  <Paragraphs>654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4" baseType="lpstr">
      <vt:lpstr>Algerian</vt:lpstr>
      <vt:lpstr>Aptos Narrow</vt:lpstr>
      <vt:lpstr>Arial</vt:lpstr>
      <vt:lpstr>Arial Rounded MT Bold</vt:lpstr>
      <vt:lpstr>Calibri</vt:lpstr>
      <vt:lpstr>Calibri Light</vt:lpstr>
      <vt:lpstr>Cambria</vt:lpstr>
      <vt:lpstr>Posterama</vt:lpstr>
      <vt:lpstr>System Font Regular</vt:lpstr>
      <vt:lpstr>Office Theme</vt:lpstr>
      <vt:lpstr>PowerPoint Presentation</vt:lpstr>
      <vt:lpstr>CHN Five Year Anniversary!</vt:lpstr>
      <vt:lpstr>Agenda</vt:lpstr>
      <vt:lpstr>Geologic Helium &amp; Hydrogen Conference</vt:lpstr>
      <vt:lpstr>New Paper on Geologic Hydrogen</vt:lpstr>
      <vt:lpstr>PowerPoint Presentation</vt:lpstr>
      <vt:lpstr>Sponsored Fleet of Passenger FCEV’s</vt:lpstr>
      <vt:lpstr>Passenger Fuel Cell Electric Vehicles (FCEV)</vt:lpstr>
      <vt:lpstr>Honda</vt:lpstr>
      <vt:lpstr>PowerPoint Presentation</vt:lpstr>
      <vt:lpstr>The Colorado Hydrogen Network</vt:lpstr>
      <vt:lpstr>Colorado Hydrogen History 2019 - 2021</vt:lpstr>
      <vt:lpstr>Colorado Hydrogen History 2022 - 2024</vt:lpstr>
      <vt:lpstr>HydrogenNowCast Highlights</vt:lpstr>
      <vt:lpstr>HydrogenNowCast Highlights</vt:lpstr>
      <vt:lpstr>The CHN Website Contents</vt:lpstr>
      <vt:lpstr>Tech Briefs on the Website</vt:lpstr>
      <vt:lpstr>PowerPoint Presentation</vt:lpstr>
      <vt:lpstr>Ongoing Initiatives</vt:lpstr>
      <vt:lpstr>New Initiatives</vt:lpstr>
      <vt:lpstr>Clean Energy Hub (Market-Ecosystem)</vt:lpstr>
      <vt:lpstr>Suitable Energy Forms for Uses</vt:lpstr>
      <vt:lpstr>Clean Energy Market / Ecosystem</vt:lpstr>
      <vt:lpstr>Hydrogen Must Compete with Fossil Fuels</vt:lpstr>
      <vt:lpstr>Gasoline &amp; Diesel Replacement - H2 Price Target</vt:lpstr>
      <vt:lpstr>Cost-Price Comparison - Transportation</vt:lpstr>
      <vt:lpstr>Cost-Price Comparison – Natural Gas</vt:lpstr>
      <vt:lpstr>Hydrogen Cost at the Source</vt:lpstr>
      <vt:lpstr>Take-Aways</vt:lpstr>
      <vt:lpstr>Clean Energy Market / Ecosystem</vt:lpstr>
      <vt:lpstr>The State of the Hydrogen Ecosystem</vt:lpstr>
      <vt:lpstr>Podcast Update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 DeBruine</dc:creator>
  <cp:lastModifiedBy>Brian DeBruine</cp:lastModifiedBy>
  <cp:revision>793</cp:revision>
  <dcterms:created xsi:type="dcterms:W3CDTF">2023-07-09T15:41:22Z</dcterms:created>
  <dcterms:modified xsi:type="dcterms:W3CDTF">2024-12-18T16:37:35Z</dcterms:modified>
</cp:coreProperties>
</file>