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media/image15.jpg" ContentType="image/jpg"/>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5"/>
  </p:notesMasterIdLst>
  <p:sldIdLst>
    <p:sldId id="256" r:id="rId2"/>
    <p:sldId id="2248" r:id="rId3"/>
    <p:sldId id="2250" r:id="rId4"/>
    <p:sldId id="2287" r:id="rId5"/>
    <p:sldId id="2142534306" r:id="rId6"/>
    <p:sldId id="309" r:id="rId7"/>
    <p:sldId id="543" r:id="rId8"/>
    <p:sldId id="2142534307" r:id="rId9"/>
    <p:sldId id="303" r:id="rId10"/>
    <p:sldId id="2142534308" r:id="rId11"/>
    <p:sldId id="302" r:id="rId12"/>
    <p:sldId id="551" r:id="rId13"/>
    <p:sldId id="2142534317" r:id="rId14"/>
    <p:sldId id="2142534309" r:id="rId15"/>
    <p:sldId id="2142534316" r:id="rId16"/>
    <p:sldId id="2142534097" r:id="rId17"/>
    <p:sldId id="2142534270" r:id="rId18"/>
    <p:sldId id="1172" r:id="rId19"/>
    <p:sldId id="2142534318" r:id="rId20"/>
    <p:sldId id="2142534263" r:id="rId21"/>
    <p:sldId id="332" r:id="rId22"/>
    <p:sldId id="2142534314" r:id="rId23"/>
    <p:sldId id="2276" r:id="rId24"/>
    <p:sldId id="2277" r:id="rId25"/>
    <p:sldId id="2299" r:id="rId26"/>
    <p:sldId id="2311" r:id="rId27"/>
    <p:sldId id="2312" r:id="rId28"/>
    <p:sldId id="2305" r:id="rId29"/>
    <p:sldId id="2315" r:id="rId30"/>
    <p:sldId id="2303" r:id="rId31"/>
    <p:sldId id="2304" r:id="rId32"/>
    <p:sldId id="2307" r:id="rId33"/>
    <p:sldId id="2306" r:id="rId34"/>
    <p:sldId id="2309" r:id="rId35"/>
    <p:sldId id="2316" r:id="rId36"/>
    <p:sldId id="2308" r:id="rId37"/>
    <p:sldId id="2300" r:id="rId38"/>
    <p:sldId id="2313" r:id="rId39"/>
    <p:sldId id="2286" r:id="rId40"/>
    <p:sldId id="2301" r:id="rId41"/>
    <p:sldId id="2249" r:id="rId42"/>
    <p:sldId id="278" r:id="rId43"/>
    <p:sldId id="231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C60"/>
    <a:srgbClr val="282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28"/>
    <p:restoredTop sz="95721"/>
  </p:normalViewPr>
  <p:slideViewPr>
    <p:cSldViewPr snapToGrid="0" snapToObjects="1">
      <p:cViewPr varScale="1">
        <p:scale>
          <a:sx n="105" d="100"/>
          <a:sy n="105" d="100"/>
        </p:scale>
        <p:origin x="11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C0F3C-97A6-114C-B4D4-F1E9F3DD9D41}" type="datetimeFigureOut">
              <a:rPr lang="en-US" smtClean="0"/>
              <a:t>4/19/24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790EC-B39D-2C44-A3A1-AD03EA216F4A}" type="slidenum">
              <a:rPr lang="en-US" smtClean="0"/>
              <a:t>‹#›</a:t>
            </a:fld>
            <a:endParaRPr lang="en-US"/>
          </a:p>
        </p:txBody>
      </p:sp>
    </p:spTree>
    <p:extLst>
      <p:ext uri="{BB962C8B-B14F-4D97-AF65-F5344CB8AC3E}">
        <p14:creationId xmlns:p14="http://schemas.microsoft.com/office/powerpoint/2010/main" val="51077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2D554-0F1B-2B48-A894-567B3941C640}" type="slidenum">
              <a:rPr lang="en-US" smtClean="0"/>
              <a:pPr/>
              <a:t>5</a:t>
            </a:fld>
            <a:endParaRPr lang="en-US"/>
          </a:p>
        </p:txBody>
      </p:sp>
    </p:spTree>
    <p:extLst>
      <p:ext uri="{BB962C8B-B14F-4D97-AF65-F5344CB8AC3E}">
        <p14:creationId xmlns:p14="http://schemas.microsoft.com/office/powerpoint/2010/main" val="279283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2D554-0F1B-2B48-A894-567B3941C640}" type="slidenum">
              <a:rPr lang="en-US" smtClean="0"/>
              <a:pPr/>
              <a:t>8</a:t>
            </a:fld>
            <a:endParaRPr lang="en-US"/>
          </a:p>
        </p:txBody>
      </p:sp>
    </p:spTree>
    <p:extLst>
      <p:ext uri="{BB962C8B-B14F-4D97-AF65-F5344CB8AC3E}">
        <p14:creationId xmlns:p14="http://schemas.microsoft.com/office/powerpoint/2010/main" val="342150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2D554-0F1B-2B48-A894-567B3941C640}" type="slidenum">
              <a:rPr lang="en-US" smtClean="0"/>
              <a:pPr/>
              <a:t>10</a:t>
            </a:fld>
            <a:endParaRPr lang="en-US"/>
          </a:p>
        </p:txBody>
      </p:sp>
    </p:spTree>
    <p:extLst>
      <p:ext uri="{BB962C8B-B14F-4D97-AF65-F5344CB8AC3E}">
        <p14:creationId xmlns:p14="http://schemas.microsoft.com/office/powerpoint/2010/main" val="85108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52D554-0F1B-2B48-A894-567B3941C640}"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58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1000" y="685800"/>
            <a:ext cx="6096000" cy="3429000"/>
          </a:xfrm>
          <a:ln/>
        </p:spPr>
      </p:sp>
      <p:sp>
        <p:nvSpPr>
          <p:cNvPr id="36867" name="Notes Placeholder 2"/>
          <p:cNvSpPr>
            <a:spLocks noGrp="1"/>
          </p:cNvSpPr>
          <p:nvPr>
            <p:ph type="body" idx="1"/>
          </p:nvPr>
        </p:nvSpPr>
        <p:spPr>
          <a:noFill/>
          <a:ln/>
        </p:spPr>
        <p:txBody>
          <a:bodyPr/>
          <a:lstStyle/>
          <a:p>
            <a:endParaRPr lang="en-US" dirty="0"/>
          </a:p>
        </p:txBody>
      </p:sp>
      <p:sp>
        <p:nvSpPr>
          <p:cNvPr id="36868"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8D39FD-E048-FE4C-9136-2BA6B7CBA66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29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D6BF5B2-FDB0-894E-941C-8667E998822C}" type="slidenum">
              <a:rPr lang="en-US"/>
              <a:pPr/>
              <a:t>20</a:t>
            </a:fld>
            <a:endParaRPr lang="en-US"/>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9979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www.newswire.ca</a:t>
            </a:r>
            <a:r>
              <a:rPr lang="en-US" dirty="0"/>
              <a:t>/news-releases/toronto-pearson-airport-and-carlsun-energy-announce-ontario-s-first-public-hydrogen-refuelling-station-for-light-and-heavy-duty-vehicles-863427845.html</a:t>
            </a:r>
          </a:p>
          <a:p>
            <a:endParaRPr lang="en-US" dirty="0"/>
          </a:p>
        </p:txBody>
      </p:sp>
      <p:sp>
        <p:nvSpPr>
          <p:cNvPr id="4" name="Slide Number Placeholder 3"/>
          <p:cNvSpPr>
            <a:spLocks noGrp="1"/>
          </p:cNvSpPr>
          <p:nvPr>
            <p:ph type="sldNum" sz="quarter" idx="5"/>
          </p:nvPr>
        </p:nvSpPr>
        <p:spPr/>
        <p:txBody>
          <a:bodyPr/>
          <a:lstStyle/>
          <a:p>
            <a:fld id="{902790EC-B39D-2C44-A3A1-AD03EA216F4A}" type="slidenum">
              <a:rPr lang="en-US" smtClean="0"/>
              <a:t>40</a:t>
            </a:fld>
            <a:endParaRPr lang="en-US"/>
          </a:p>
        </p:txBody>
      </p:sp>
    </p:spTree>
    <p:extLst>
      <p:ext uri="{BB962C8B-B14F-4D97-AF65-F5344CB8AC3E}">
        <p14:creationId xmlns:p14="http://schemas.microsoft.com/office/powerpoint/2010/main" val="1270321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8C9E2F9-ECDC-7944-BF35-415304F6B485}"/>
              </a:ext>
            </a:extLst>
          </p:cNvPr>
          <p:cNvSpPr>
            <a:spLocks noGrp="1"/>
          </p:cNvSpPr>
          <p:nvPr>
            <p:ph type="subTitle" idx="1"/>
          </p:nvPr>
        </p:nvSpPr>
        <p:spPr>
          <a:xfrm>
            <a:off x="1524000" y="3602038"/>
            <a:ext cx="9144000" cy="1655762"/>
          </a:xfrm>
        </p:spPr>
        <p:txBody>
          <a:bodyPr anchor="b"/>
          <a:lstStyle>
            <a:lvl1pPr marL="0" indent="0" algn="ctr">
              <a:buNone/>
              <a:defRPr sz="2400">
                <a:solidFill>
                  <a:srgbClr val="282DA5"/>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FDEC4B67-DA09-9649-BDBE-89188DF20197}"/>
              </a:ext>
            </a:extLst>
          </p:cNvPr>
          <p:cNvPicPr>
            <a:picLocks noChangeAspect="1"/>
          </p:cNvPicPr>
          <p:nvPr userDrawn="1"/>
        </p:nvPicPr>
        <p:blipFill>
          <a:blip r:embed="rId2"/>
          <a:stretch>
            <a:fillRect/>
          </a:stretch>
        </p:blipFill>
        <p:spPr>
          <a:xfrm>
            <a:off x="4050038" y="1111170"/>
            <a:ext cx="4346574" cy="2200797"/>
          </a:xfrm>
          <a:prstGeom prst="rect">
            <a:avLst/>
          </a:prstGeom>
        </p:spPr>
      </p:pic>
    </p:spTree>
    <p:extLst>
      <p:ext uri="{BB962C8B-B14F-4D97-AF65-F5344CB8AC3E}">
        <p14:creationId xmlns:p14="http://schemas.microsoft.com/office/powerpoint/2010/main" val="3192267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4EF6-13F3-744E-ABA5-495808F674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C0D9DD-5D2F-964A-BF72-0437E9CDF7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22452-889C-7940-824C-7EDFFC5E54D5}"/>
              </a:ext>
            </a:extLst>
          </p:cNvPr>
          <p:cNvSpPr>
            <a:spLocks noGrp="1"/>
          </p:cNvSpPr>
          <p:nvPr>
            <p:ph type="dt" sz="half" idx="10"/>
          </p:nvPr>
        </p:nvSpPr>
        <p:spPr/>
        <p:txBody>
          <a:bodyPr/>
          <a:lstStyle/>
          <a:p>
            <a:fld id="{3D677057-3825-8B47-8379-2E0A644F648B}" type="datetime1">
              <a:rPr lang="en-US" smtClean="0"/>
              <a:t>4/19/24</a:t>
            </a:fld>
            <a:endParaRPr lang="en-US"/>
          </a:p>
        </p:txBody>
      </p:sp>
      <p:sp>
        <p:nvSpPr>
          <p:cNvPr id="5" name="Footer Placeholder 4">
            <a:extLst>
              <a:ext uri="{FF2B5EF4-FFF2-40B4-BE49-F238E27FC236}">
                <a16:creationId xmlns:a16="http://schemas.microsoft.com/office/drawing/2014/main" id="{74631297-B9E0-AD41-BAE3-A00D5A919F2A}"/>
              </a:ext>
            </a:extLst>
          </p:cNvPr>
          <p:cNvSpPr>
            <a:spLocks noGrp="1"/>
          </p:cNvSpPr>
          <p:nvPr>
            <p:ph type="ftr" sz="quarter" idx="11"/>
          </p:nvPr>
        </p:nvSpPr>
        <p:spPr/>
        <p:txBody>
          <a:bodyPr/>
          <a:lstStyle/>
          <a:p>
            <a:r>
              <a:rPr lang="en-US"/>
              <a:t>(#)</a:t>
            </a:r>
          </a:p>
        </p:txBody>
      </p:sp>
      <p:sp>
        <p:nvSpPr>
          <p:cNvPr id="6" name="Slide Number Placeholder 5">
            <a:extLst>
              <a:ext uri="{FF2B5EF4-FFF2-40B4-BE49-F238E27FC236}">
                <a16:creationId xmlns:a16="http://schemas.microsoft.com/office/drawing/2014/main" id="{658FD993-1CBF-CD4D-9007-F67F96DE457A}"/>
              </a:ext>
            </a:extLst>
          </p:cNvPr>
          <p:cNvSpPr>
            <a:spLocks noGrp="1"/>
          </p:cNvSpPr>
          <p:nvPr>
            <p:ph type="sldNum" sz="quarter" idx="12"/>
          </p:nvPr>
        </p:nvSpPr>
        <p:spPr/>
        <p:txBody>
          <a:bodyPr/>
          <a:lstStyle/>
          <a:p>
            <a:fld id="{5D481D27-71AB-7A43-8873-4916CDBA3906}" type="slidenum">
              <a:rPr lang="en-US" smtClean="0"/>
              <a:t>‹#›</a:t>
            </a:fld>
            <a:endParaRPr lang="en-US"/>
          </a:p>
        </p:txBody>
      </p:sp>
    </p:spTree>
    <p:extLst>
      <p:ext uri="{BB962C8B-B14F-4D97-AF65-F5344CB8AC3E}">
        <p14:creationId xmlns:p14="http://schemas.microsoft.com/office/powerpoint/2010/main" val="165734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545079-143A-5642-BB73-3DC3FF5E17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76FE78-2612-5044-88B2-FF1519B62F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C088A-38A4-9F46-B611-D236B5573381}"/>
              </a:ext>
            </a:extLst>
          </p:cNvPr>
          <p:cNvSpPr>
            <a:spLocks noGrp="1"/>
          </p:cNvSpPr>
          <p:nvPr>
            <p:ph type="dt" sz="half" idx="10"/>
          </p:nvPr>
        </p:nvSpPr>
        <p:spPr/>
        <p:txBody>
          <a:bodyPr/>
          <a:lstStyle/>
          <a:p>
            <a:fld id="{E5030ED4-9909-5A4D-BCD9-92E7D1030FAC}" type="datetime1">
              <a:rPr lang="en-US" smtClean="0"/>
              <a:t>4/19/24</a:t>
            </a:fld>
            <a:endParaRPr lang="en-US"/>
          </a:p>
        </p:txBody>
      </p:sp>
      <p:sp>
        <p:nvSpPr>
          <p:cNvPr id="5" name="Footer Placeholder 4">
            <a:extLst>
              <a:ext uri="{FF2B5EF4-FFF2-40B4-BE49-F238E27FC236}">
                <a16:creationId xmlns:a16="http://schemas.microsoft.com/office/drawing/2014/main" id="{99920049-4394-144C-B3D4-379B9A565FD0}"/>
              </a:ext>
            </a:extLst>
          </p:cNvPr>
          <p:cNvSpPr>
            <a:spLocks noGrp="1"/>
          </p:cNvSpPr>
          <p:nvPr>
            <p:ph type="ftr" sz="quarter" idx="11"/>
          </p:nvPr>
        </p:nvSpPr>
        <p:spPr/>
        <p:txBody>
          <a:bodyPr/>
          <a:lstStyle/>
          <a:p>
            <a:r>
              <a:rPr lang="en-US"/>
              <a:t>(#)</a:t>
            </a:r>
          </a:p>
        </p:txBody>
      </p:sp>
      <p:sp>
        <p:nvSpPr>
          <p:cNvPr id="6" name="Slide Number Placeholder 5">
            <a:extLst>
              <a:ext uri="{FF2B5EF4-FFF2-40B4-BE49-F238E27FC236}">
                <a16:creationId xmlns:a16="http://schemas.microsoft.com/office/drawing/2014/main" id="{89FE702D-F488-BC4E-81AF-7F781EE419BF}"/>
              </a:ext>
            </a:extLst>
          </p:cNvPr>
          <p:cNvSpPr>
            <a:spLocks noGrp="1"/>
          </p:cNvSpPr>
          <p:nvPr>
            <p:ph type="sldNum" sz="quarter" idx="12"/>
          </p:nvPr>
        </p:nvSpPr>
        <p:spPr/>
        <p:txBody>
          <a:bodyPr/>
          <a:lstStyle/>
          <a:p>
            <a:fld id="{5D481D27-71AB-7A43-8873-4916CDBA3906}" type="slidenum">
              <a:rPr lang="en-US" smtClean="0"/>
              <a:t>‹#›</a:t>
            </a:fld>
            <a:endParaRPr lang="en-US"/>
          </a:p>
        </p:txBody>
      </p:sp>
    </p:spTree>
    <p:extLst>
      <p:ext uri="{BB962C8B-B14F-4D97-AF65-F5344CB8AC3E}">
        <p14:creationId xmlns:p14="http://schemas.microsoft.com/office/powerpoint/2010/main" val="3173865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46B44B-1B53-88B8-6832-FF16A53FFCEC}"/>
              </a:ext>
            </a:extLst>
          </p:cNvPr>
          <p:cNvSpPr/>
          <p:nvPr userDrawn="1"/>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F148621F-4ACC-8DA2-96CC-FEBF0F2C4BBC}"/>
              </a:ext>
            </a:extLst>
          </p:cNvPr>
          <p:cNvSpPr txBox="1"/>
          <p:nvPr userDrawn="1"/>
        </p:nvSpPr>
        <p:spPr>
          <a:xfrm>
            <a:off x="2" y="6486552"/>
            <a:ext cx="12191999" cy="242374"/>
          </a:xfrm>
          <a:prstGeom prst="rect">
            <a:avLst/>
          </a:prstGeom>
          <a:noFill/>
        </p:spPr>
        <p:txBody>
          <a:bodyPr wrap="square" rtlCol="0">
            <a:spAutoFit/>
          </a:bodyPr>
          <a:lstStyle/>
          <a:p>
            <a:pPr algn="ctr"/>
            <a:r>
              <a:rPr lang="en-US" sz="975" dirty="0" err="1">
                <a:solidFill>
                  <a:srgbClr val="003B5E"/>
                </a:solidFill>
                <a:latin typeface="Arial" panose="020B0604020202020204" pitchFamily="34" charset="0"/>
                <a:cs typeface="Arial" panose="020B0604020202020204" pitchFamily="34" charset="0"/>
              </a:rPr>
              <a:t>www.sundyne.com</a:t>
            </a:r>
            <a:endParaRPr lang="en-US" sz="975" dirty="0">
              <a:solidFill>
                <a:srgbClr val="003B5E"/>
              </a:solidFill>
              <a:latin typeface="Arial" panose="020B0604020202020204" pitchFamily="34" charset="0"/>
              <a:cs typeface="Arial" panose="020B0604020202020204" pitchFamily="34" charset="0"/>
            </a:endParaRPr>
          </a:p>
        </p:txBody>
      </p:sp>
      <p:pic>
        <p:nvPicPr>
          <p:cNvPr id="8" name="Picture 7" descr="Shape, arrow&#10;&#10;Description automatically generated">
            <a:extLst>
              <a:ext uri="{FF2B5EF4-FFF2-40B4-BE49-F238E27FC236}">
                <a16:creationId xmlns:a16="http://schemas.microsoft.com/office/drawing/2014/main" id="{639E876C-5765-40B1-D96C-D00A53CF9094}"/>
              </a:ext>
            </a:extLst>
          </p:cNvPr>
          <p:cNvPicPr>
            <a:picLocks noChangeAspect="1"/>
          </p:cNvPicPr>
          <p:nvPr userDrawn="1"/>
        </p:nvPicPr>
        <p:blipFill>
          <a:blip r:embed="rId2"/>
          <a:stretch>
            <a:fillRect/>
          </a:stretch>
        </p:blipFill>
        <p:spPr>
          <a:xfrm>
            <a:off x="0" y="-1"/>
            <a:ext cx="6120235" cy="2809187"/>
          </a:xfrm>
          <a:prstGeom prst="rect">
            <a:avLst/>
          </a:prstGeom>
        </p:spPr>
      </p:pic>
      <p:pic>
        <p:nvPicPr>
          <p:cNvPr id="9" name="Picture 8" descr="Logo&#10;&#10;Description automatically generated">
            <a:extLst>
              <a:ext uri="{FF2B5EF4-FFF2-40B4-BE49-F238E27FC236}">
                <a16:creationId xmlns:a16="http://schemas.microsoft.com/office/drawing/2014/main" id="{B4F73F09-A2ED-A27A-B394-15812FBC58E6}"/>
              </a:ext>
            </a:extLst>
          </p:cNvPr>
          <p:cNvPicPr>
            <a:picLocks noChangeAspect="1"/>
          </p:cNvPicPr>
          <p:nvPr userDrawn="1"/>
        </p:nvPicPr>
        <p:blipFill>
          <a:blip r:embed="rId3"/>
          <a:stretch>
            <a:fillRect/>
          </a:stretch>
        </p:blipFill>
        <p:spPr>
          <a:xfrm>
            <a:off x="4332125" y="1631378"/>
            <a:ext cx="3527747" cy="1404043"/>
          </a:xfrm>
          <a:prstGeom prst="rect">
            <a:avLst/>
          </a:prstGeom>
        </p:spPr>
      </p:pic>
      <p:pic>
        <p:nvPicPr>
          <p:cNvPr id="10" name="Picture 9" descr="Shape, arrow&#10;&#10;Description automatically generated">
            <a:extLst>
              <a:ext uri="{FF2B5EF4-FFF2-40B4-BE49-F238E27FC236}">
                <a16:creationId xmlns:a16="http://schemas.microsoft.com/office/drawing/2014/main" id="{5D7DC722-3AED-A66E-8AB5-6C3DB612275F}"/>
              </a:ext>
            </a:extLst>
          </p:cNvPr>
          <p:cNvPicPr>
            <a:picLocks noChangeAspect="1"/>
          </p:cNvPicPr>
          <p:nvPr userDrawn="1"/>
        </p:nvPicPr>
        <p:blipFill>
          <a:blip r:embed="rId2"/>
          <a:stretch>
            <a:fillRect/>
          </a:stretch>
        </p:blipFill>
        <p:spPr>
          <a:xfrm rot="10800000">
            <a:off x="8870624" y="5333487"/>
            <a:ext cx="3321377" cy="1524512"/>
          </a:xfrm>
          <a:prstGeom prst="rect">
            <a:avLst/>
          </a:prstGeom>
        </p:spPr>
      </p:pic>
      <p:sp>
        <p:nvSpPr>
          <p:cNvPr id="13" name="Title 12">
            <a:extLst>
              <a:ext uri="{FF2B5EF4-FFF2-40B4-BE49-F238E27FC236}">
                <a16:creationId xmlns:a16="http://schemas.microsoft.com/office/drawing/2014/main" id="{89456E45-6D61-EC62-937B-2E4A6C0A5EFF}"/>
              </a:ext>
            </a:extLst>
          </p:cNvPr>
          <p:cNvSpPr>
            <a:spLocks noGrp="1"/>
          </p:cNvSpPr>
          <p:nvPr>
            <p:ph type="title"/>
          </p:nvPr>
        </p:nvSpPr>
        <p:spPr>
          <a:xfrm>
            <a:off x="1" y="3237000"/>
            <a:ext cx="12191999" cy="1503818"/>
          </a:xfrm>
        </p:spPr>
        <p:txBody>
          <a:bodyPr>
            <a:normAutofit/>
          </a:bodyPr>
          <a:lstStyle>
            <a:lvl1pPr algn="ctr">
              <a:defRPr sz="3750"/>
            </a:lvl1pPr>
          </a:lstStyle>
          <a:p>
            <a:r>
              <a:rPr lang="en-US" dirty="0"/>
              <a:t>Click to edit Master title style</a:t>
            </a:r>
          </a:p>
        </p:txBody>
      </p:sp>
    </p:spTree>
    <p:extLst>
      <p:ext uri="{BB962C8B-B14F-4D97-AF65-F5344CB8AC3E}">
        <p14:creationId xmlns:p14="http://schemas.microsoft.com/office/powerpoint/2010/main" val="294124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784A-1CCB-DD4A-B821-A1393431BD9A}"/>
              </a:ext>
            </a:extLst>
          </p:cNvPr>
          <p:cNvSpPr>
            <a:spLocks noGrp="1"/>
          </p:cNvSpPr>
          <p:nvPr>
            <p:ph type="title"/>
          </p:nvPr>
        </p:nvSpPr>
        <p:spPr>
          <a:xfrm>
            <a:off x="838200" y="365126"/>
            <a:ext cx="10515600" cy="838642"/>
          </a:xfrm>
        </p:spPr>
        <p:txBody>
          <a:bodyPr>
            <a:normAutofit/>
          </a:bodyPr>
          <a:lstStyle>
            <a:lvl1pPr>
              <a:defRPr sz="3200" b="1">
                <a:solidFill>
                  <a:srgbClr val="282DA5"/>
                </a:solidFill>
                <a:latin typeface="Arial Rounded MT Bold" panose="020F0704030504030204" pitchFamily="34" charset="77"/>
                <a:cs typeface="Arial Hebrew"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2F5C65C-5C10-B14E-8EF7-F0B31E8D9332}"/>
              </a:ext>
            </a:extLst>
          </p:cNvPr>
          <p:cNvSpPr>
            <a:spLocks noGrp="1"/>
          </p:cNvSpPr>
          <p:nvPr>
            <p:ph idx="1"/>
          </p:nvPr>
        </p:nvSpPr>
        <p:spPr>
          <a:xfrm>
            <a:off x="838200" y="1331089"/>
            <a:ext cx="10515600" cy="4845874"/>
          </a:xfrm>
        </p:spPr>
        <p:txBody>
          <a:bodyPr/>
          <a:lstStyle>
            <a:lvl1pPr marL="457200" indent="-457200">
              <a:buClr>
                <a:srgbClr val="282DA5"/>
              </a:buClr>
              <a:buFont typeface="Arial" panose="020B0604020202020204" pitchFamily="34" charset="0"/>
              <a:buChar char="•"/>
              <a:defRPr/>
            </a:lvl1pPr>
            <a:lvl2pPr marL="800100" indent="-342900">
              <a:buClr>
                <a:srgbClr val="282DA5"/>
              </a:buClr>
              <a:buFont typeface="Cambria" panose="02040503050406030204" pitchFamily="18" charset="0"/>
              <a:buChar char="⎻"/>
              <a:defRPr/>
            </a:lvl2pPr>
            <a:lvl3pPr marL="1257300" indent="-342900">
              <a:buClr>
                <a:srgbClr val="282DA5"/>
              </a:buClr>
              <a:buFont typeface="Cambria" panose="02040503050406030204" pitchFamily="18" charset="0"/>
              <a:buChar char="⎻"/>
              <a:defRPr/>
            </a:lvl3pPr>
            <a:lvl4pPr marL="1657350" indent="-285750">
              <a:buClr>
                <a:srgbClr val="282DA5"/>
              </a:buClr>
              <a:buFont typeface="Arial" panose="020B0604020202020204" pitchFamily="34" charset="0"/>
              <a:buChar char="•"/>
              <a:defRPr/>
            </a:lvl4pPr>
            <a:lvl5pPr marL="2114550" indent="-285750">
              <a:buClr>
                <a:srgbClr val="282DA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E0037D61-9476-C54A-9871-DD88DC7C3D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0772" y="5921829"/>
            <a:ext cx="1508549" cy="742302"/>
          </a:xfrm>
          <a:prstGeom prst="rect">
            <a:avLst/>
          </a:prstGeom>
        </p:spPr>
      </p:pic>
      <p:sp>
        <p:nvSpPr>
          <p:cNvPr id="10" name="Slide Number Placeholder 5">
            <a:extLst>
              <a:ext uri="{FF2B5EF4-FFF2-40B4-BE49-F238E27FC236}">
                <a16:creationId xmlns:a16="http://schemas.microsoft.com/office/drawing/2014/main" id="{42F90839-0C23-0640-83CD-6BF55BF3DEF5}"/>
              </a:ext>
            </a:extLst>
          </p:cNvPr>
          <p:cNvSpPr>
            <a:spLocks noGrp="1"/>
          </p:cNvSpPr>
          <p:nvPr>
            <p:ph type="sldNum" sz="quarter" idx="12"/>
          </p:nvPr>
        </p:nvSpPr>
        <p:spPr>
          <a:xfrm>
            <a:off x="4724400" y="6292980"/>
            <a:ext cx="2743200" cy="365125"/>
          </a:xfrm>
        </p:spPr>
        <p:txBody>
          <a:bodyPr/>
          <a:lstStyle>
            <a:lvl1pPr algn="ctr">
              <a:defRPr/>
            </a:lvl1pPr>
          </a:lstStyle>
          <a:p>
            <a:fld id="{5D481D27-71AB-7A43-8873-4916CDBA3906}" type="slidenum">
              <a:rPr lang="en-US" smtClean="0"/>
              <a:pPr/>
              <a:t>‹#›</a:t>
            </a:fld>
            <a:endParaRPr lang="en-US"/>
          </a:p>
        </p:txBody>
      </p:sp>
    </p:spTree>
    <p:extLst>
      <p:ext uri="{BB962C8B-B14F-4D97-AF65-F5344CB8AC3E}">
        <p14:creationId xmlns:p14="http://schemas.microsoft.com/office/powerpoint/2010/main" val="1396313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B6D-379A-3645-BA03-B64EDBE20C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3DC7F3-B9B7-FA40-BC93-CE477CEEFC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2CD482-0AD5-FD4B-A4F5-749FAB03E04C}"/>
              </a:ext>
            </a:extLst>
          </p:cNvPr>
          <p:cNvSpPr>
            <a:spLocks noGrp="1"/>
          </p:cNvSpPr>
          <p:nvPr>
            <p:ph type="dt" sz="half" idx="10"/>
          </p:nvPr>
        </p:nvSpPr>
        <p:spPr/>
        <p:txBody>
          <a:bodyPr/>
          <a:lstStyle/>
          <a:p>
            <a:fld id="{E7D6C841-E0B4-024B-B506-A4AFAD8F135D}" type="datetime1">
              <a:rPr lang="en-US" smtClean="0"/>
              <a:t>4/19/24</a:t>
            </a:fld>
            <a:endParaRPr lang="en-US"/>
          </a:p>
        </p:txBody>
      </p:sp>
      <p:sp>
        <p:nvSpPr>
          <p:cNvPr id="5" name="Footer Placeholder 4">
            <a:extLst>
              <a:ext uri="{FF2B5EF4-FFF2-40B4-BE49-F238E27FC236}">
                <a16:creationId xmlns:a16="http://schemas.microsoft.com/office/drawing/2014/main" id="{5E6E6045-F36D-724B-B658-A6F9C1384B3D}"/>
              </a:ext>
            </a:extLst>
          </p:cNvPr>
          <p:cNvSpPr>
            <a:spLocks noGrp="1"/>
          </p:cNvSpPr>
          <p:nvPr>
            <p:ph type="ftr" sz="quarter" idx="11"/>
          </p:nvPr>
        </p:nvSpPr>
        <p:spPr/>
        <p:txBody>
          <a:bodyPr/>
          <a:lstStyle/>
          <a:p>
            <a:r>
              <a:rPr lang="en-US"/>
              <a:t>(#)</a:t>
            </a:r>
          </a:p>
        </p:txBody>
      </p:sp>
      <p:sp>
        <p:nvSpPr>
          <p:cNvPr id="6" name="Slide Number Placeholder 5">
            <a:extLst>
              <a:ext uri="{FF2B5EF4-FFF2-40B4-BE49-F238E27FC236}">
                <a16:creationId xmlns:a16="http://schemas.microsoft.com/office/drawing/2014/main" id="{E9F811FE-0284-4E43-AB01-6F647639C2D6}"/>
              </a:ext>
            </a:extLst>
          </p:cNvPr>
          <p:cNvSpPr>
            <a:spLocks noGrp="1"/>
          </p:cNvSpPr>
          <p:nvPr>
            <p:ph type="sldNum" sz="quarter" idx="12"/>
          </p:nvPr>
        </p:nvSpPr>
        <p:spPr/>
        <p:txBody>
          <a:bodyPr/>
          <a:lstStyle>
            <a:lvl1pPr algn="ctr">
              <a:defRPr/>
            </a:lvl1pPr>
          </a:lstStyle>
          <a:p>
            <a:fld id="{5D481D27-71AB-7A43-8873-4916CDBA3906}" type="slidenum">
              <a:rPr lang="en-US" smtClean="0"/>
              <a:pPr/>
              <a:t>‹#›</a:t>
            </a:fld>
            <a:endParaRPr lang="en-US"/>
          </a:p>
        </p:txBody>
      </p:sp>
    </p:spTree>
    <p:extLst>
      <p:ext uri="{BB962C8B-B14F-4D97-AF65-F5344CB8AC3E}">
        <p14:creationId xmlns:p14="http://schemas.microsoft.com/office/powerpoint/2010/main" val="211558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C8EF-62BD-EA4E-B748-602D6C00C327}"/>
              </a:ext>
            </a:extLst>
          </p:cNvPr>
          <p:cNvSpPr>
            <a:spLocks noGrp="1"/>
          </p:cNvSpPr>
          <p:nvPr>
            <p:ph type="title"/>
          </p:nvPr>
        </p:nvSpPr>
        <p:spPr>
          <a:xfrm>
            <a:off x="838200" y="365126"/>
            <a:ext cx="10515600" cy="883104"/>
          </a:xfrm>
        </p:spPr>
        <p:txBody>
          <a:bodyPr>
            <a:normAutofit/>
          </a:bodyPr>
          <a:lstStyle>
            <a:lvl1pPr>
              <a:defRPr sz="3200" b="1">
                <a:solidFill>
                  <a:srgbClr val="282DA5"/>
                </a:solidFill>
                <a:latin typeface="Arial Rounded MT Bold" panose="020F0704030504030204" pitchFamily="34"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C7DF3F1-0C24-B04D-81E9-5938DD21CC88}"/>
              </a:ext>
            </a:extLst>
          </p:cNvPr>
          <p:cNvSpPr>
            <a:spLocks noGrp="1"/>
          </p:cNvSpPr>
          <p:nvPr>
            <p:ph sz="half" idx="1"/>
          </p:nvPr>
        </p:nvSpPr>
        <p:spPr>
          <a:xfrm>
            <a:off x="838200" y="1436914"/>
            <a:ext cx="5181600" cy="4740049"/>
          </a:xfrm>
        </p:spPr>
        <p:txBody>
          <a:bodyPr/>
          <a:lstStyle>
            <a:lvl1pPr>
              <a:buClr>
                <a:srgbClr val="282DA5"/>
              </a:buClr>
              <a:defRPr/>
            </a:lvl1pPr>
            <a:lvl2pPr marL="685800" indent="-228600">
              <a:buClr>
                <a:srgbClr val="282DA5"/>
              </a:buClr>
              <a:buFont typeface="Cambria" panose="02040503050406030204" pitchFamily="18" charset="0"/>
              <a:buChar char="⎻"/>
              <a:defRPr/>
            </a:lvl2pPr>
            <a:lvl3pPr marL="1143000" indent="-228600">
              <a:buClr>
                <a:srgbClr val="282DA5"/>
              </a:buClr>
              <a:buFont typeface="Cambria" panose="02040503050406030204" pitchFamily="18" charset="0"/>
              <a:buChar char="⎻"/>
              <a:defRPr/>
            </a:lvl3pPr>
            <a:lvl4pPr>
              <a:buClr>
                <a:srgbClr val="282DA5"/>
              </a:buClr>
              <a:defRPr/>
            </a:lvl4pPr>
            <a:lvl5pPr>
              <a:buClr>
                <a:srgbClr val="282DA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DE8048-5E06-8643-8AD2-051597933318}"/>
              </a:ext>
            </a:extLst>
          </p:cNvPr>
          <p:cNvSpPr>
            <a:spLocks noGrp="1"/>
          </p:cNvSpPr>
          <p:nvPr>
            <p:ph sz="half" idx="2"/>
          </p:nvPr>
        </p:nvSpPr>
        <p:spPr>
          <a:xfrm>
            <a:off x="6172200" y="1436914"/>
            <a:ext cx="5181600" cy="4740049"/>
          </a:xfrm>
        </p:spPr>
        <p:txBody>
          <a:bodyPr/>
          <a:lstStyle>
            <a:lvl1pPr>
              <a:buClr>
                <a:srgbClr val="282DA5"/>
              </a:buClr>
              <a:defRPr/>
            </a:lvl1pPr>
            <a:lvl2pPr marL="685800" indent="-228600">
              <a:buClr>
                <a:srgbClr val="282DA5"/>
              </a:buClr>
              <a:buFont typeface="Cambria" panose="02040503050406030204" pitchFamily="18" charset="0"/>
              <a:buChar char="⎻"/>
              <a:defRPr/>
            </a:lvl2pPr>
            <a:lvl3pPr marL="1143000" indent="-228600">
              <a:buClr>
                <a:srgbClr val="282DA5"/>
              </a:buClr>
              <a:buFont typeface="Cambria" panose="02040503050406030204" pitchFamily="18" charset="0"/>
              <a:buChar char="⎻"/>
              <a:defRPr/>
            </a:lvl3pPr>
            <a:lvl4pPr>
              <a:buClr>
                <a:srgbClr val="282DA5"/>
              </a:buClr>
              <a:defRPr/>
            </a:lvl4pPr>
            <a:lvl5pPr>
              <a:buClr>
                <a:srgbClr val="282DA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5008F46D-6310-E44A-9020-E37F602C6B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0772" y="5921829"/>
            <a:ext cx="1508549" cy="742302"/>
          </a:xfrm>
          <a:prstGeom prst="rect">
            <a:avLst/>
          </a:prstGeom>
        </p:spPr>
      </p:pic>
      <p:sp>
        <p:nvSpPr>
          <p:cNvPr id="10" name="Slide Number Placeholder 5">
            <a:extLst>
              <a:ext uri="{FF2B5EF4-FFF2-40B4-BE49-F238E27FC236}">
                <a16:creationId xmlns:a16="http://schemas.microsoft.com/office/drawing/2014/main" id="{0A512E80-8A18-8842-BC59-6F09C3269C6B}"/>
              </a:ext>
            </a:extLst>
          </p:cNvPr>
          <p:cNvSpPr>
            <a:spLocks noGrp="1"/>
          </p:cNvSpPr>
          <p:nvPr>
            <p:ph type="sldNum" sz="quarter" idx="12"/>
          </p:nvPr>
        </p:nvSpPr>
        <p:spPr>
          <a:xfrm>
            <a:off x="4724400" y="6292980"/>
            <a:ext cx="2743200" cy="365125"/>
          </a:xfrm>
        </p:spPr>
        <p:txBody>
          <a:bodyPr/>
          <a:lstStyle>
            <a:lvl1pPr algn="ctr">
              <a:defRPr/>
            </a:lvl1pPr>
          </a:lstStyle>
          <a:p>
            <a:fld id="{5D481D27-71AB-7A43-8873-4916CDBA3906}" type="slidenum">
              <a:rPr lang="en-US" smtClean="0"/>
              <a:pPr/>
              <a:t>‹#›</a:t>
            </a:fld>
            <a:endParaRPr lang="en-US"/>
          </a:p>
        </p:txBody>
      </p:sp>
    </p:spTree>
    <p:extLst>
      <p:ext uri="{BB962C8B-B14F-4D97-AF65-F5344CB8AC3E}">
        <p14:creationId xmlns:p14="http://schemas.microsoft.com/office/powerpoint/2010/main" val="294974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3A7D-49B8-894E-843F-483FC178BB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EE2746-2CC0-AD4F-9C2E-0DCD0F3F8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B5DB8B-C892-BA42-90B8-856C6AF69B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FF2369-3E4E-5147-B296-4DFD0AA930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A1000-0284-DC49-83D4-405A12BABC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22F085-1523-484F-8FB4-B8B9F77E01FD}"/>
              </a:ext>
            </a:extLst>
          </p:cNvPr>
          <p:cNvSpPr>
            <a:spLocks noGrp="1"/>
          </p:cNvSpPr>
          <p:nvPr>
            <p:ph type="dt" sz="half" idx="10"/>
          </p:nvPr>
        </p:nvSpPr>
        <p:spPr/>
        <p:txBody>
          <a:bodyPr/>
          <a:lstStyle/>
          <a:p>
            <a:fld id="{9966B578-B44B-D343-8F16-27AD13A874DA}" type="datetime1">
              <a:rPr lang="en-US" smtClean="0"/>
              <a:t>4/19/24</a:t>
            </a:fld>
            <a:endParaRPr lang="en-US"/>
          </a:p>
        </p:txBody>
      </p:sp>
      <p:sp>
        <p:nvSpPr>
          <p:cNvPr id="8" name="Footer Placeholder 7">
            <a:extLst>
              <a:ext uri="{FF2B5EF4-FFF2-40B4-BE49-F238E27FC236}">
                <a16:creationId xmlns:a16="http://schemas.microsoft.com/office/drawing/2014/main" id="{4EE0FD1D-C483-5E49-9C49-1E96D609FDE4}"/>
              </a:ext>
            </a:extLst>
          </p:cNvPr>
          <p:cNvSpPr>
            <a:spLocks noGrp="1"/>
          </p:cNvSpPr>
          <p:nvPr>
            <p:ph type="ftr" sz="quarter" idx="11"/>
          </p:nvPr>
        </p:nvSpPr>
        <p:spPr/>
        <p:txBody>
          <a:bodyPr/>
          <a:lstStyle/>
          <a:p>
            <a:r>
              <a:rPr lang="en-US"/>
              <a:t>(#)</a:t>
            </a:r>
          </a:p>
        </p:txBody>
      </p:sp>
      <p:sp>
        <p:nvSpPr>
          <p:cNvPr id="9" name="Slide Number Placeholder 8">
            <a:extLst>
              <a:ext uri="{FF2B5EF4-FFF2-40B4-BE49-F238E27FC236}">
                <a16:creationId xmlns:a16="http://schemas.microsoft.com/office/drawing/2014/main" id="{4430D9B5-9806-4946-AF59-ADA3EC35AF2B}"/>
              </a:ext>
            </a:extLst>
          </p:cNvPr>
          <p:cNvSpPr>
            <a:spLocks noGrp="1"/>
          </p:cNvSpPr>
          <p:nvPr>
            <p:ph type="sldNum" sz="quarter" idx="12"/>
          </p:nvPr>
        </p:nvSpPr>
        <p:spPr/>
        <p:txBody>
          <a:bodyPr/>
          <a:lstStyle/>
          <a:p>
            <a:fld id="{5D481D27-71AB-7A43-8873-4916CDBA3906}" type="slidenum">
              <a:rPr lang="en-US" smtClean="0"/>
              <a:t>‹#›</a:t>
            </a:fld>
            <a:endParaRPr lang="en-US"/>
          </a:p>
        </p:txBody>
      </p:sp>
    </p:spTree>
    <p:extLst>
      <p:ext uri="{BB962C8B-B14F-4D97-AF65-F5344CB8AC3E}">
        <p14:creationId xmlns:p14="http://schemas.microsoft.com/office/powerpoint/2010/main" val="2284792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26DE-6E87-5E41-A321-2C4BFD3D401C}"/>
              </a:ext>
            </a:extLst>
          </p:cNvPr>
          <p:cNvSpPr>
            <a:spLocks noGrp="1"/>
          </p:cNvSpPr>
          <p:nvPr>
            <p:ph type="title"/>
          </p:nvPr>
        </p:nvSpPr>
        <p:spPr>
          <a:xfrm>
            <a:off x="838200" y="365126"/>
            <a:ext cx="10515600" cy="883104"/>
          </a:xfrm>
        </p:spPr>
        <p:txBody>
          <a:bodyPr>
            <a:normAutofit/>
          </a:bodyPr>
          <a:lstStyle>
            <a:lvl1pPr>
              <a:defRPr sz="3200" b="1">
                <a:solidFill>
                  <a:srgbClr val="282DA5"/>
                </a:solidFill>
                <a:latin typeface="Arial Rounded MT Bold" panose="020F0704030504030204" pitchFamily="34" charset="77"/>
              </a:defRPr>
            </a:lvl1pPr>
          </a:lstStyle>
          <a:p>
            <a:r>
              <a:rPr lang="en-US"/>
              <a:t>Click to edit Master title style</a:t>
            </a:r>
          </a:p>
        </p:txBody>
      </p:sp>
      <p:pic>
        <p:nvPicPr>
          <p:cNvPr id="6" name="Graphic 5">
            <a:extLst>
              <a:ext uri="{FF2B5EF4-FFF2-40B4-BE49-F238E27FC236}">
                <a16:creationId xmlns:a16="http://schemas.microsoft.com/office/drawing/2014/main" id="{EEDBB9B8-3EC5-0140-83AD-CE3352871C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0772" y="5921829"/>
            <a:ext cx="1508549" cy="742302"/>
          </a:xfrm>
          <a:prstGeom prst="rect">
            <a:avLst/>
          </a:prstGeom>
        </p:spPr>
      </p:pic>
      <p:sp>
        <p:nvSpPr>
          <p:cNvPr id="8" name="Slide Number Placeholder 5">
            <a:extLst>
              <a:ext uri="{FF2B5EF4-FFF2-40B4-BE49-F238E27FC236}">
                <a16:creationId xmlns:a16="http://schemas.microsoft.com/office/drawing/2014/main" id="{7C3F72A3-4962-AD45-B1CC-6BFD49202868}"/>
              </a:ext>
            </a:extLst>
          </p:cNvPr>
          <p:cNvSpPr>
            <a:spLocks noGrp="1"/>
          </p:cNvSpPr>
          <p:nvPr>
            <p:ph type="sldNum" sz="quarter" idx="12"/>
          </p:nvPr>
        </p:nvSpPr>
        <p:spPr>
          <a:xfrm>
            <a:off x="4724400" y="6292980"/>
            <a:ext cx="2743200" cy="365125"/>
          </a:xfrm>
        </p:spPr>
        <p:txBody>
          <a:bodyPr/>
          <a:lstStyle>
            <a:lvl1pPr algn="ctr">
              <a:defRPr/>
            </a:lvl1pPr>
          </a:lstStyle>
          <a:p>
            <a:fld id="{5D481D27-71AB-7A43-8873-4916CDBA3906}" type="slidenum">
              <a:rPr lang="en-US" smtClean="0"/>
              <a:pPr/>
              <a:t>‹#›</a:t>
            </a:fld>
            <a:endParaRPr lang="en-US"/>
          </a:p>
        </p:txBody>
      </p:sp>
    </p:spTree>
    <p:extLst>
      <p:ext uri="{BB962C8B-B14F-4D97-AF65-F5344CB8AC3E}">
        <p14:creationId xmlns:p14="http://schemas.microsoft.com/office/powerpoint/2010/main" val="251913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1D020F-E4AD-D04E-961D-7CCE6228F5E1}"/>
              </a:ext>
            </a:extLst>
          </p:cNvPr>
          <p:cNvSpPr>
            <a:spLocks noGrp="1"/>
          </p:cNvSpPr>
          <p:nvPr>
            <p:ph type="dt" sz="half" idx="10"/>
          </p:nvPr>
        </p:nvSpPr>
        <p:spPr/>
        <p:txBody>
          <a:bodyPr/>
          <a:lstStyle/>
          <a:p>
            <a:fld id="{B9941F75-A534-9648-A09A-81CB612566B5}" type="datetime1">
              <a:rPr lang="en-US" smtClean="0"/>
              <a:t>4/19/24</a:t>
            </a:fld>
            <a:endParaRPr lang="en-US"/>
          </a:p>
        </p:txBody>
      </p:sp>
      <p:sp>
        <p:nvSpPr>
          <p:cNvPr id="3" name="Footer Placeholder 2">
            <a:extLst>
              <a:ext uri="{FF2B5EF4-FFF2-40B4-BE49-F238E27FC236}">
                <a16:creationId xmlns:a16="http://schemas.microsoft.com/office/drawing/2014/main" id="{DAF99CED-7A60-7546-9705-5EC2972C4E31}"/>
              </a:ext>
            </a:extLst>
          </p:cNvPr>
          <p:cNvSpPr>
            <a:spLocks noGrp="1"/>
          </p:cNvSpPr>
          <p:nvPr>
            <p:ph type="ftr" sz="quarter" idx="11"/>
          </p:nvPr>
        </p:nvSpPr>
        <p:spPr/>
        <p:txBody>
          <a:bodyPr/>
          <a:lstStyle/>
          <a:p>
            <a:r>
              <a:rPr lang="en-US"/>
              <a:t>(#)</a:t>
            </a:r>
          </a:p>
        </p:txBody>
      </p:sp>
      <p:sp>
        <p:nvSpPr>
          <p:cNvPr id="4" name="Slide Number Placeholder 3">
            <a:extLst>
              <a:ext uri="{FF2B5EF4-FFF2-40B4-BE49-F238E27FC236}">
                <a16:creationId xmlns:a16="http://schemas.microsoft.com/office/drawing/2014/main" id="{FAE4CA6C-024C-B545-BF89-03FD7A16838C}"/>
              </a:ext>
            </a:extLst>
          </p:cNvPr>
          <p:cNvSpPr>
            <a:spLocks noGrp="1"/>
          </p:cNvSpPr>
          <p:nvPr>
            <p:ph type="sldNum" sz="quarter" idx="12"/>
          </p:nvPr>
        </p:nvSpPr>
        <p:spPr/>
        <p:txBody>
          <a:bodyPr/>
          <a:lstStyle/>
          <a:p>
            <a:fld id="{5D481D27-71AB-7A43-8873-4916CDBA3906}" type="slidenum">
              <a:rPr lang="en-US" smtClean="0"/>
              <a:t>‹#›</a:t>
            </a:fld>
            <a:endParaRPr lang="en-US"/>
          </a:p>
        </p:txBody>
      </p:sp>
    </p:spTree>
    <p:extLst>
      <p:ext uri="{BB962C8B-B14F-4D97-AF65-F5344CB8AC3E}">
        <p14:creationId xmlns:p14="http://schemas.microsoft.com/office/powerpoint/2010/main" val="123704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1483-8A21-1B40-BDE5-C8C141B4D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EC01EA-AC7F-864F-B2E1-9109D1799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3761DA-AD11-9543-B609-272674E76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67A57-6072-EA45-9EA9-CFCA36139B84}"/>
              </a:ext>
            </a:extLst>
          </p:cNvPr>
          <p:cNvSpPr>
            <a:spLocks noGrp="1"/>
          </p:cNvSpPr>
          <p:nvPr>
            <p:ph type="dt" sz="half" idx="10"/>
          </p:nvPr>
        </p:nvSpPr>
        <p:spPr/>
        <p:txBody>
          <a:bodyPr/>
          <a:lstStyle/>
          <a:p>
            <a:fld id="{A9B3CCEB-2F2E-D44C-8065-E175B4584389}" type="datetime1">
              <a:rPr lang="en-US" smtClean="0"/>
              <a:t>4/19/24</a:t>
            </a:fld>
            <a:endParaRPr lang="en-US"/>
          </a:p>
        </p:txBody>
      </p:sp>
      <p:sp>
        <p:nvSpPr>
          <p:cNvPr id="6" name="Footer Placeholder 5">
            <a:extLst>
              <a:ext uri="{FF2B5EF4-FFF2-40B4-BE49-F238E27FC236}">
                <a16:creationId xmlns:a16="http://schemas.microsoft.com/office/drawing/2014/main" id="{5EC890D7-3C91-EB4E-BC86-31E17D7A604C}"/>
              </a:ext>
            </a:extLst>
          </p:cNvPr>
          <p:cNvSpPr>
            <a:spLocks noGrp="1"/>
          </p:cNvSpPr>
          <p:nvPr>
            <p:ph type="ftr" sz="quarter" idx="11"/>
          </p:nvPr>
        </p:nvSpPr>
        <p:spPr/>
        <p:txBody>
          <a:bodyPr/>
          <a:lstStyle/>
          <a:p>
            <a:r>
              <a:rPr lang="en-US"/>
              <a:t>(#)</a:t>
            </a:r>
          </a:p>
        </p:txBody>
      </p:sp>
      <p:sp>
        <p:nvSpPr>
          <p:cNvPr id="7" name="Slide Number Placeholder 6">
            <a:extLst>
              <a:ext uri="{FF2B5EF4-FFF2-40B4-BE49-F238E27FC236}">
                <a16:creationId xmlns:a16="http://schemas.microsoft.com/office/drawing/2014/main" id="{5A782B89-ACE2-FE4F-BFC3-93AE022C37F2}"/>
              </a:ext>
            </a:extLst>
          </p:cNvPr>
          <p:cNvSpPr>
            <a:spLocks noGrp="1"/>
          </p:cNvSpPr>
          <p:nvPr>
            <p:ph type="sldNum" sz="quarter" idx="12"/>
          </p:nvPr>
        </p:nvSpPr>
        <p:spPr/>
        <p:txBody>
          <a:bodyPr/>
          <a:lstStyle/>
          <a:p>
            <a:fld id="{5D481D27-71AB-7A43-8873-4916CDBA3906}" type="slidenum">
              <a:rPr lang="en-US" smtClean="0"/>
              <a:t>‹#›</a:t>
            </a:fld>
            <a:endParaRPr lang="en-US"/>
          </a:p>
        </p:txBody>
      </p:sp>
    </p:spTree>
    <p:extLst>
      <p:ext uri="{BB962C8B-B14F-4D97-AF65-F5344CB8AC3E}">
        <p14:creationId xmlns:p14="http://schemas.microsoft.com/office/powerpoint/2010/main" val="5151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D572-FDCA-9547-BD99-EC2E44857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ABE0B-3733-0A4A-A232-18FF22419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85C778D-69DB-6A4C-9EAE-436C7BDE4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71FF6-CBB7-CB47-BB4B-FCDAF18801E8}"/>
              </a:ext>
            </a:extLst>
          </p:cNvPr>
          <p:cNvSpPr>
            <a:spLocks noGrp="1"/>
          </p:cNvSpPr>
          <p:nvPr>
            <p:ph type="dt" sz="half" idx="10"/>
          </p:nvPr>
        </p:nvSpPr>
        <p:spPr/>
        <p:txBody>
          <a:bodyPr/>
          <a:lstStyle/>
          <a:p>
            <a:fld id="{16C97869-02DC-3A4C-BD40-67C52319BBB8}" type="datetime1">
              <a:rPr lang="en-US" smtClean="0"/>
              <a:t>4/19/24</a:t>
            </a:fld>
            <a:endParaRPr lang="en-US"/>
          </a:p>
        </p:txBody>
      </p:sp>
      <p:sp>
        <p:nvSpPr>
          <p:cNvPr id="6" name="Footer Placeholder 5">
            <a:extLst>
              <a:ext uri="{FF2B5EF4-FFF2-40B4-BE49-F238E27FC236}">
                <a16:creationId xmlns:a16="http://schemas.microsoft.com/office/drawing/2014/main" id="{EAD5AF96-7533-784F-891A-C42DEDA3F2D2}"/>
              </a:ext>
            </a:extLst>
          </p:cNvPr>
          <p:cNvSpPr>
            <a:spLocks noGrp="1"/>
          </p:cNvSpPr>
          <p:nvPr>
            <p:ph type="ftr" sz="quarter" idx="11"/>
          </p:nvPr>
        </p:nvSpPr>
        <p:spPr/>
        <p:txBody>
          <a:bodyPr/>
          <a:lstStyle/>
          <a:p>
            <a:r>
              <a:rPr lang="en-US"/>
              <a:t>(#)</a:t>
            </a:r>
          </a:p>
        </p:txBody>
      </p:sp>
      <p:sp>
        <p:nvSpPr>
          <p:cNvPr id="7" name="Slide Number Placeholder 6">
            <a:extLst>
              <a:ext uri="{FF2B5EF4-FFF2-40B4-BE49-F238E27FC236}">
                <a16:creationId xmlns:a16="http://schemas.microsoft.com/office/drawing/2014/main" id="{E993D4E7-F57A-B04D-8CFF-E5D99E3D0179}"/>
              </a:ext>
            </a:extLst>
          </p:cNvPr>
          <p:cNvSpPr>
            <a:spLocks noGrp="1"/>
          </p:cNvSpPr>
          <p:nvPr>
            <p:ph type="sldNum" sz="quarter" idx="12"/>
          </p:nvPr>
        </p:nvSpPr>
        <p:spPr/>
        <p:txBody>
          <a:bodyPr/>
          <a:lstStyle/>
          <a:p>
            <a:fld id="{5D481D27-71AB-7A43-8873-4916CDBA3906}" type="slidenum">
              <a:rPr lang="en-US" smtClean="0"/>
              <a:t>‹#›</a:t>
            </a:fld>
            <a:endParaRPr lang="en-US"/>
          </a:p>
        </p:txBody>
      </p:sp>
    </p:spTree>
    <p:extLst>
      <p:ext uri="{BB962C8B-B14F-4D97-AF65-F5344CB8AC3E}">
        <p14:creationId xmlns:p14="http://schemas.microsoft.com/office/powerpoint/2010/main" val="152195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10027D-E818-2F4D-8B74-8C8064900E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7DB85-6217-D446-93E7-98426BE2F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3A8C9-097C-B140-98BF-817E0D606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D8750-4A89-F745-BEA7-4A8D0A53814C}" type="datetime1">
              <a:rPr lang="en-US" smtClean="0"/>
              <a:t>4/19/24</a:t>
            </a:fld>
            <a:endParaRPr lang="en-US"/>
          </a:p>
        </p:txBody>
      </p:sp>
      <p:sp>
        <p:nvSpPr>
          <p:cNvPr id="5" name="Footer Placeholder 4">
            <a:extLst>
              <a:ext uri="{FF2B5EF4-FFF2-40B4-BE49-F238E27FC236}">
                <a16:creationId xmlns:a16="http://schemas.microsoft.com/office/drawing/2014/main" id="{F0B740EB-336E-0D4C-B5D1-CB473C112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t>
            </a:r>
          </a:p>
        </p:txBody>
      </p:sp>
      <p:sp>
        <p:nvSpPr>
          <p:cNvPr id="6" name="Slide Number Placeholder 5">
            <a:extLst>
              <a:ext uri="{FF2B5EF4-FFF2-40B4-BE49-F238E27FC236}">
                <a16:creationId xmlns:a16="http://schemas.microsoft.com/office/drawing/2014/main" id="{AFF2CF2D-FCA7-9548-8C07-802158EF0D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81D27-71AB-7A43-8873-4916CDBA3906}" type="slidenum">
              <a:rPr lang="en-US" smtClean="0"/>
              <a:t>‹#›</a:t>
            </a:fld>
            <a:endParaRPr lang="en-US"/>
          </a:p>
        </p:txBody>
      </p:sp>
    </p:spTree>
    <p:extLst>
      <p:ext uri="{BB962C8B-B14F-4D97-AF65-F5344CB8AC3E}">
        <p14:creationId xmlns:p14="http://schemas.microsoft.com/office/powerpoint/2010/main" val="522159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jpg"/><Relationship Id="rId3" Type="http://schemas.openxmlformats.org/officeDocument/2006/relationships/notesSlide" Target="../notesSlides/notesSlide3.xml"/><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emf"/><Relationship Id="rId10" Type="http://schemas.openxmlformats.org/officeDocument/2006/relationships/hyperlink" Target="https://www.google.com/url?sa=i&amp;rct=j&amp;q=&amp;esrc=s&amp;source=images&amp;cd=&amp;cad=rja&amp;uact=8&amp;ved=2ahUKEwi9z7aH4-bdAhWPY98KHX_JCocQjRx6BAgBEAU&amp;url=https://www.hawk3i.com/customers/&amp;psig=AOvVaw2L9qsw_DjThWV5eO6r3mG-&amp;ust=1538535911930355" TargetMode="External"/><Relationship Id="rId4" Type="http://schemas.openxmlformats.org/officeDocument/2006/relationships/oleObject" Target="../embeddings/oleObject4.bin"/><Relationship Id="rId9" Type="http://schemas.openxmlformats.org/officeDocument/2006/relationships/image" Target="../media/image27.jpeg"/><Relationship Id="rId14" Type="http://schemas.openxmlformats.org/officeDocument/2006/relationships/image" Target="../media/image31.jp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irs.gov/newsroom" TargetMode="External"/><Relationship Id="rId2" Type="http://schemas.openxmlformats.org/officeDocument/2006/relationships/hyperlink" Target="https://www.colorado-hydrogen.org/resource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tiff"/><Relationship Id="rId7" Type="http://schemas.openxmlformats.org/officeDocument/2006/relationships/image" Target="../media/image58.tiff"/><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tiff"/><Relationship Id="rId5" Type="http://schemas.openxmlformats.org/officeDocument/2006/relationships/image" Target="../media/image56.tiff"/><Relationship Id="rId10" Type="http://schemas.openxmlformats.org/officeDocument/2006/relationships/image" Target="../media/image61.svg"/><Relationship Id="rId4" Type="http://schemas.openxmlformats.org/officeDocument/2006/relationships/image" Target="../media/image55.tiff"/><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1.xml"/><Relationship Id="rId7"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jpg"/><Relationship Id="rId5" Type="http://schemas.openxmlformats.org/officeDocument/2006/relationships/image" Target="../media/image8.emf"/><Relationship Id="rId4" Type="http://schemas.openxmlformats.org/officeDocument/2006/relationships/oleObject" Target="../embeddings/oleObject1.bin"/><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3.jp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jpeg"/><Relationship Id="rId3" Type="http://schemas.openxmlformats.org/officeDocument/2006/relationships/tags" Target="../tags/tag5.xml"/><Relationship Id="rId7" Type="http://schemas.openxmlformats.org/officeDocument/2006/relationships/notesSlide" Target="../notesSlides/notesSlide2.xml"/><Relationship Id="rId12" Type="http://schemas.openxmlformats.org/officeDocument/2006/relationships/image" Target="../media/image18.jpeg"/><Relationship Id="rId2" Type="http://schemas.openxmlformats.org/officeDocument/2006/relationships/tags" Target="../tags/tag4.xml"/><Relationship Id="rId16" Type="http://schemas.openxmlformats.org/officeDocument/2006/relationships/image" Target="../media/image22.png"/><Relationship Id="rId1" Type="http://schemas.openxmlformats.org/officeDocument/2006/relationships/tags" Target="../tags/tag3.xml"/><Relationship Id="rId6" Type="http://schemas.openxmlformats.org/officeDocument/2006/relationships/slideLayout" Target="../slideLayouts/slideLayout2.xml"/><Relationship Id="rId11" Type="http://schemas.openxmlformats.org/officeDocument/2006/relationships/image" Target="../media/image17.jpg"/><Relationship Id="rId5" Type="http://schemas.openxmlformats.org/officeDocument/2006/relationships/tags" Target="../tags/tag7.xml"/><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tags" Target="../tags/tag6.xml"/><Relationship Id="rId9" Type="http://schemas.openxmlformats.org/officeDocument/2006/relationships/image" Target="../media/image8.emf"/><Relationship Id="rId1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DFC0613-8FCC-EE4F-B8B8-30E6B995C90B}"/>
              </a:ext>
            </a:extLst>
          </p:cNvPr>
          <p:cNvSpPr>
            <a:spLocks noGrp="1"/>
          </p:cNvSpPr>
          <p:nvPr>
            <p:ph type="subTitle" idx="1"/>
          </p:nvPr>
        </p:nvSpPr>
        <p:spPr/>
        <p:txBody>
          <a:bodyPr/>
          <a:lstStyle/>
          <a:p>
            <a:r>
              <a:rPr lang="en-US" dirty="0"/>
              <a:t>Monthly Meeting 18 July 2023</a:t>
            </a:r>
          </a:p>
        </p:txBody>
      </p:sp>
    </p:spTree>
    <p:extLst>
      <p:ext uri="{BB962C8B-B14F-4D97-AF65-F5344CB8AC3E}">
        <p14:creationId xmlns:p14="http://schemas.microsoft.com/office/powerpoint/2010/main" val="912645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8986-E352-A818-ADAC-491D83E21E49}"/>
              </a:ext>
            </a:extLst>
          </p:cNvPr>
          <p:cNvSpPr>
            <a:spLocks noGrp="1"/>
          </p:cNvSpPr>
          <p:nvPr>
            <p:ph type="title"/>
          </p:nvPr>
        </p:nvSpPr>
        <p:spPr/>
        <p:txBody>
          <a:bodyPr>
            <a:normAutofit/>
          </a:bodyPr>
          <a:lstStyle/>
          <a:p>
            <a:pPr algn="r"/>
            <a:r>
              <a:rPr lang="en-US" sz="2400" dirty="0"/>
              <a:t>Established Global Presence</a:t>
            </a:r>
          </a:p>
        </p:txBody>
      </p:sp>
      <p:sp>
        <p:nvSpPr>
          <p:cNvPr id="3" name="Slide Number Placeholder 2">
            <a:extLst>
              <a:ext uri="{FF2B5EF4-FFF2-40B4-BE49-F238E27FC236}">
                <a16:creationId xmlns:a16="http://schemas.microsoft.com/office/drawing/2014/main" id="{EC39C687-4DA5-72A8-98A3-CA01F842EC28}"/>
              </a:ext>
            </a:extLst>
          </p:cNvPr>
          <p:cNvSpPr>
            <a:spLocks noGrp="1"/>
          </p:cNvSpPr>
          <p:nvPr>
            <p:ph type="sldNum" sz="quarter" idx="4"/>
          </p:nvPr>
        </p:nvSpPr>
        <p:spPr>
          <a:xfrm>
            <a:off x="9191513" y="65092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3B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F27045-472C-0143-AD26-47879978BF19}" type="slidenum">
              <a:rPr lang="en-US" smtClean="0"/>
              <a:pPr/>
              <a:t>9</a:t>
            </a:fld>
            <a:endParaRPr lang="en-US"/>
          </a:p>
        </p:txBody>
      </p:sp>
      <p:pic>
        <p:nvPicPr>
          <p:cNvPr id="6404" name="Picture 6403">
            <a:extLst>
              <a:ext uri="{FF2B5EF4-FFF2-40B4-BE49-F238E27FC236}">
                <a16:creationId xmlns:a16="http://schemas.microsoft.com/office/drawing/2014/main" id="{C6DCBBC6-FC55-B4B6-B6CA-8E92BEB69FF1}"/>
              </a:ext>
            </a:extLst>
          </p:cNvPr>
          <p:cNvPicPr>
            <a:picLocks noChangeAspect="1"/>
          </p:cNvPicPr>
          <p:nvPr/>
        </p:nvPicPr>
        <p:blipFill>
          <a:blip r:embed="rId2"/>
          <a:stretch>
            <a:fillRect/>
          </a:stretch>
        </p:blipFill>
        <p:spPr>
          <a:xfrm>
            <a:off x="471885" y="914402"/>
            <a:ext cx="11478659" cy="5398992"/>
          </a:xfrm>
          <a:prstGeom prst="rect">
            <a:avLst/>
          </a:prstGeom>
        </p:spPr>
      </p:pic>
      <p:sp>
        <p:nvSpPr>
          <p:cNvPr id="4" name="Rectangle 3">
            <a:extLst>
              <a:ext uri="{FF2B5EF4-FFF2-40B4-BE49-F238E27FC236}">
                <a16:creationId xmlns:a16="http://schemas.microsoft.com/office/drawing/2014/main" id="{F182DE20-6BE6-592A-D306-F45F7AB05923}"/>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49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55C5171-CC72-AE5E-293C-52AD3ED853ED}"/>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hidden="1">
            <a:extLst>
              <a:ext uri="{FF2B5EF4-FFF2-40B4-BE49-F238E27FC236}">
                <a16:creationId xmlns:a16="http://schemas.microsoft.com/office/drawing/2014/main" id="{C7F12DD4-39FA-4A47-99B6-F7922311DEB9}"/>
              </a:ext>
            </a:extLst>
          </p:cNvPr>
          <p:cNvGraphicFramePr>
            <a:graphicFrameLocks noChangeAspect="1"/>
          </p:cNvGraphicFramePr>
          <p:nvPr>
            <p:custDataLst>
              <p:tags r:id="rId1"/>
            </p:custDataLst>
          </p:nvPr>
        </p:nvGraphicFramePr>
        <p:xfrm>
          <a:off x="1525588" y="85883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8" name="Object 17" hidden="1">
                        <a:extLst>
                          <a:ext uri="{FF2B5EF4-FFF2-40B4-BE49-F238E27FC236}">
                            <a16:creationId xmlns:a16="http://schemas.microsoft.com/office/drawing/2014/main" id="{C7F12DD4-39FA-4A47-99B6-F7922311DEB9}"/>
                          </a:ext>
                        </a:extLst>
                      </p:cNvPr>
                      <p:cNvPicPr/>
                      <p:nvPr/>
                    </p:nvPicPr>
                    <p:blipFill>
                      <a:blip r:embed="rId5"/>
                      <a:stretch>
                        <a:fillRect/>
                      </a:stretch>
                    </p:blipFill>
                    <p:spPr>
                      <a:xfrm>
                        <a:off x="1525588" y="85883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97DA54F-E809-499D-89A9-26D70EC048D7}"/>
              </a:ext>
            </a:extLst>
          </p:cNvPr>
          <p:cNvSpPr>
            <a:spLocks noGrp="1"/>
          </p:cNvSpPr>
          <p:nvPr>
            <p:ph idx="1"/>
          </p:nvPr>
        </p:nvSpPr>
        <p:spPr>
          <a:xfrm>
            <a:off x="1184305" y="977147"/>
            <a:ext cx="10344808" cy="1215753"/>
          </a:xfrm>
        </p:spPr>
        <p:txBody>
          <a:bodyPr>
            <a:noAutofit/>
          </a:bodyPr>
          <a:lstStyle/>
          <a:p>
            <a:pPr>
              <a:spcBef>
                <a:spcPts val="0"/>
              </a:spcBef>
              <a:spcAft>
                <a:spcPts val="800"/>
              </a:spcAft>
              <a:defRPr/>
            </a:pPr>
            <a:r>
              <a:rPr lang="en-US" sz="2000" kern="0" dirty="0" err="1">
                <a:latin typeface="Arial" panose="020B0604020202020204" pitchFamily="34" charset="0"/>
                <a:cs typeface="Arial" panose="020B0604020202020204" pitchFamily="34" charset="0"/>
              </a:rPr>
              <a:t>Sundyne’s</a:t>
            </a:r>
            <a:r>
              <a:rPr lang="en-US" sz="2000" kern="0" dirty="0">
                <a:latin typeface="Arial" panose="020B0604020202020204" pitchFamily="34" charset="0"/>
                <a:cs typeface="Arial" panose="020B0604020202020204" pitchFamily="34" charset="0"/>
              </a:rPr>
              <a:t> brands define their categories and hold leading market positions</a:t>
            </a:r>
          </a:p>
          <a:p>
            <a:pPr>
              <a:spcBef>
                <a:spcPts val="0"/>
              </a:spcBef>
              <a:spcAft>
                <a:spcPts val="800"/>
              </a:spcAft>
              <a:defRPr/>
            </a:pPr>
            <a:r>
              <a:rPr lang="en-US" sz="2000" kern="0" dirty="0">
                <a:latin typeface="Arial" panose="020B0604020202020204" pitchFamily="34" charset="0"/>
                <a:cs typeface="Arial" panose="020B0604020202020204" pitchFamily="34" charset="0"/>
              </a:rPr>
              <a:t>Each brand targets mission critical applications with harsh or hazardous fluids, where uptime is key, and safe, reliable operations are absolutely paramount</a:t>
            </a:r>
          </a:p>
          <a:p>
            <a:pPr>
              <a:spcAft>
                <a:spcPts val="800"/>
              </a:spcAft>
            </a:pPr>
            <a:endParaRPr lang="en-US" sz="2000" dirty="0"/>
          </a:p>
        </p:txBody>
      </p:sp>
      <p:pic>
        <p:nvPicPr>
          <p:cNvPr id="5" name="Picture 12">
            <a:extLst>
              <a:ext uri="{FF2B5EF4-FFF2-40B4-BE49-F238E27FC236}">
                <a16:creationId xmlns:a16="http://schemas.microsoft.com/office/drawing/2014/main" id="{65E27AA5-A03B-4A93-B8CC-A8A7017E44B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00599" y="2092034"/>
            <a:ext cx="1419502" cy="60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4" descr="Image result for sunflo logo accudyne">
            <a:extLst>
              <a:ext uri="{FF2B5EF4-FFF2-40B4-BE49-F238E27FC236}">
                <a16:creationId xmlns:a16="http://schemas.microsoft.com/office/drawing/2014/main" id="{8447B046-C0AC-44A6-AB17-25AE59EB095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66891" y="3874735"/>
            <a:ext cx="1233707" cy="325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3" descr="Image result for ansimag logo">
            <a:extLst>
              <a:ext uri="{FF2B5EF4-FFF2-40B4-BE49-F238E27FC236}">
                <a16:creationId xmlns:a16="http://schemas.microsoft.com/office/drawing/2014/main" id="{A819FCD0-9A91-44CF-894F-AC055242011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07513" y="2345624"/>
            <a:ext cx="1179264" cy="2782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image004">
            <a:extLst>
              <a:ext uri="{FF2B5EF4-FFF2-40B4-BE49-F238E27FC236}">
                <a16:creationId xmlns:a16="http://schemas.microsoft.com/office/drawing/2014/main" id="{7E132AD5-9EE2-4CA8-B960-CEB9FF35B9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1244" y="3812557"/>
            <a:ext cx="1018864" cy="4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 result for ppi pressure products logo">
            <a:hlinkClick r:id="rId10"/>
            <a:extLst>
              <a:ext uri="{FF2B5EF4-FFF2-40B4-BE49-F238E27FC236}">
                <a16:creationId xmlns:a16="http://schemas.microsoft.com/office/drawing/2014/main" id="{5FCFB506-9477-432F-B613-6CC4A9C9799D}"/>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r="45990" b="40159"/>
          <a:stretch/>
        </p:blipFill>
        <p:spPr bwMode="auto">
          <a:xfrm>
            <a:off x="8616996" y="3865367"/>
            <a:ext cx="896515" cy="3114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A353DC-A157-4355-BCD1-140DC8C0EF12}"/>
              </a:ext>
            </a:extLst>
          </p:cNvPr>
          <p:cNvSpPr txBox="1"/>
          <p:nvPr/>
        </p:nvSpPr>
        <p:spPr>
          <a:xfrm>
            <a:off x="1892981" y="2686605"/>
            <a:ext cx="2710993" cy="1246495"/>
          </a:xfrm>
          <a:prstGeom prst="rect">
            <a:avLst/>
          </a:prstGeom>
          <a:noFill/>
        </p:spPr>
        <p:txBody>
          <a:bodyPr wrap="square" rtlCol="0">
            <a:spAutoFit/>
          </a:bodyPr>
          <a:lstStyle/>
          <a:p>
            <a:pPr algn="ctr"/>
            <a:r>
              <a:rPr lang="en-US" sz="1000" b="1" i="1" dirty="0">
                <a:latin typeface="Arial" panose="020B0604020202020204" pitchFamily="34" charset="0"/>
                <a:cs typeface="Arial" panose="020B0604020202020204" pitchFamily="34" charset="0"/>
              </a:rPr>
              <a:t>Direct Drive &amp; Integrally Geared Centrifugal compressors and Pumps</a:t>
            </a:r>
          </a:p>
          <a:p>
            <a:pPr algn="ctr"/>
            <a:endParaRPr lang="en-US" sz="500" i="1" dirty="0">
              <a:latin typeface="Arial" panose="020B0604020202020204" pitchFamily="34" charset="0"/>
              <a:cs typeface="Arial" panose="020B0604020202020204" pitchFamily="34" charset="0"/>
            </a:endParaRPr>
          </a:p>
          <a:p>
            <a:pPr algn="ctr"/>
            <a:r>
              <a:rPr lang="en-US" sz="1000" i="1" dirty="0">
                <a:latin typeface="Arial" panose="020B0604020202020204" pitchFamily="34" charset="0"/>
                <a:cs typeface="Arial" panose="020B0604020202020204" pitchFamily="34" charset="0"/>
              </a:rPr>
              <a:t>Established low-flow, high-pressure category with sale of first high-speed centrifugal pump to Shell in 1962; extended the category to compressors in 1964</a:t>
            </a:r>
          </a:p>
          <a:p>
            <a:pPr algn="ctr"/>
            <a:endParaRPr lang="en-US" sz="1000" i="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3F08E1D-E9DA-4317-94F6-A33E301020AC}"/>
              </a:ext>
            </a:extLst>
          </p:cNvPr>
          <p:cNvSpPr txBox="1"/>
          <p:nvPr/>
        </p:nvSpPr>
        <p:spPr>
          <a:xfrm>
            <a:off x="7709898" y="4251611"/>
            <a:ext cx="2862070" cy="938719"/>
          </a:xfrm>
          <a:prstGeom prst="rect">
            <a:avLst/>
          </a:prstGeom>
          <a:noFill/>
        </p:spPr>
        <p:txBody>
          <a:bodyPr wrap="square" rtlCol="0">
            <a:spAutoFit/>
          </a:bodyPr>
          <a:lstStyle/>
          <a:p>
            <a:pPr algn="ctr"/>
            <a:r>
              <a:rPr lang="en-US" sz="1000" b="1" i="1" dirty="0">
                <a:latin typeface="Arial" panose="020B0604020202020204" pitchFamily="34" charset="0"/>
                <a:cs typeface="Arial" panose="020B0604020202020204" pitchFamily="34" charset="0"/>
              </a:rPr>
              <a:t>Process Gas and Diaphragm Compressors</a:t>
            </a:r>
          </a:p>
          <a:p>
            <a:pPr algn="ctr"/>
            <a:endParaRPr lang="en-US" sz="500" i="1" dirty="0">
              <a:latin typeface="Arial" panose="020B0604020202020204" pitchFamily="34" charset="0"/>
              <a:cs typeface="Arial" panose="020B0604020202020204" pitchFamily="34" charset="0"/>
            </a:endParaRPr>
          </a:p>
          <a:p>
            <a:pPr algn="ctr"/>
            <a:r>
              <a:rPr lang="en-US" sz="1000" i="1" spc="-10" dirty="0">
                <a:latin typeface="Arial" panose="020B0604020202020204" pitchFamily="34" charset="0"/>
                <a:cs typeface="Arial" panose="020B0604020202020204" pitchFamily="34" charset="0"/>
              </a:rPr>
              <a:t>Advanced compressor packages renowned for highly reliable, leak-free performance that deliver non-contaminating compression of critical gases</a:t>
            </a:r>
          </a:p>
          <a:p>
            <a:pPr algn="ctr"/>
            <a:endParaRPr lang="en-US" sz="1000"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118A238-A541-4C60-B738-E612D44EB634}"/>
              </a:ext>
            </a:extLst>
          </p:cNvPr>
          <p:cNvSpPr txBox="1"/>
          <p:nvPr/>
        </p:nvSpPr>
        <p:spPr>
          <a:xfrm>
            <a:off x="4763117" y="2686603"/>
            <a:ext cx="2862071" cy="784830"/>
          </a:xfrm>
          <a:prstGeom prst="rect">
            <a:avLst/>
          </a:prstGeom>
          <a:noFill/>
        </p:spPr>
        <p:txBody>
          <a:bodyPr wrap="square" rtlCol="0">
            <a:spAutoFit/>
          </a:bodyPr>
          <a:lstStyle/>
          <a:p>
            <a:pPr algn="ctr"/>
            <a:r>
              <a:rPr lang="en-US" sz="1000" b="1" i="1" dirty="0" err="1">
                <a:latin typeface="Arial" panose="020B0604020202020204" pitchFamily="34" charset="0"/>
                <a:cs typeface="Arial" panose="020B0604020202020204" pitchFamily="34" charset="0"/>
              </a:rPr>
              <a:t>Sealless</a:t>
            </a:r>
            <a:r>
              <a:rPr lang="en-US" sz="1000" b="1" i="1" dirty="0">
                <a:latin typeface="Arial" panose="020B0604020202020204" pitchFamily="34" charset="0"/>
                <a:cs typeface="Arial" panose="020B0604020202020204" pitchFamily="34" charset="0"/>
              </a:rPr>
              <a:t> Mag Drive Polymer Lined Pumps</a:t>
            </a:r>
          </a:p>
          <a:p>
            <a:pPr algn="ctr"/>
            <a:endParaRPr lang="en-US" sz="500" i="1" dirty="0">
              <a:latin typeface="Arial" panose="020B0604020202020204" pitchFamily="34" charset="0"/>
              <a:cs typeface="Arial" panose="020B0604020202020204" pitchFamily="34" charset="0"/>
            </a:endParaRPr>
          </a:p>
          <a:p>
            <a:pPr algn="ctr"/>
            <a:r>
              <a:rPr lang="en-US" sz="1000" i="1" dirty="0">
                <a:latin typeface="Arial" panose="020B0604020202020204" pitchFamily="34" charset="0"/>
                <a:cs typeface="Arial" panose="020B0604020202020204" pitchFamily="34" charset="0"/>
              </a:rPr>
              <a:t>Introduced first polymer-lined ANSI compliant magnetic drive </a:t>
            </a:r>
            <a:r>
              <a:rPr lang="en-US" sz="1000" i="1" dirty="0" err="1">
                <a:latin typeface="Arial" panose="020B0604020202020204" pitchFamily="34" charset="0"/>
                <a:cs typeface="Arial" panose="020B0604020202020204" pitchFamily="34" charset="0"/>
              </a:rPr>
              <a:t>sealless</a:t>
            </a:r>
            <a:r>
              <a:rPr lang="en-US" sz="1000" i="1" dirty="0">
                <a:latin typeface="Arial" panose="020B0604020202020204" pitchFamily="34" charset="0"/>
                <a:cs typeface="Arial" panose="020B0604020202020204" pitchFamily="34" charset="0"/>
              </a:rPr>
              <a:t> pumps in 1982</a:t>
            </a:r>
          </a:p>
          <a:p>
            <a:pPr algn="ctr"/>
            <a:endParaRPr lang="en-US" sz="1000" i="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FDF0B58-094F-4588-8C78-EB0BE29E3783}"/>
              </a:ext>
            </a:extLst>
          </p:cNvPr>
          <p:cNvSpPr txBox="1"/>
          <p:nvPr/>
        </p:nvSpPr>
        <p:spPr>
          <a:xfrm>
            <a:off x="7798800" y="2686605"/>
            <a:ext cx="2710993" cy="938719"/>
          </a:xfrm>
          <a:prstGeom prst="rect">
            <a:avLst/>
          </a:prstGeom>
          <a:noFill/>
        </p:spPr>
        <p:txBody>
          <a:bodyPr wrap="square" rtlCol="0">
            <a:spAutoFit/>
          </a:bodyPr>
          <a:lstStyle/>
          <a:p>
            <a:pPr algn="ctr"/>
            <a:r>
              <a:rPr lang="en-US" sz="1000" b="1" i="1" dirty="0" err="1">
                <a:latin typeface="Arial" panose="020B0604020202020204" pitchFamily="34" charset="0"/>
                <a:cs typeface="Arial" panose="020B0604020202020204" pitchFamily="34" charset="0"/>
              </a:rPr>
              <a:t>Sealless</a:t>
            </a:r>
            <a:r>
              <a:rPr lang="en-US" sz="1000" b="1" i="1" dirty="0">
                <a:latin typeface="Arial" panose="020B0604020202020204" pitchFamily="34" charset="0"/>
                <a:cs typeface="Arial" panose="020B0604020202020204" pitchFamily="34" charset="0"/>
              </a:rPr>
              <a:t> Mag Drive Pumps</a:t>
            </a:r>
          </a:p>
          <a:p>
            <a:pPr algn="ctr"/>
            <a:endParaRPr lang="en-US" sz="500" i="1" dirty="0">
              <a:latin typeface="Arial" panose="020B0604020202020204" pitchFamily="34" charset="0"/>
              <a:cs typeface="Arial" panose="020B0604020202020204" pitchFamily="34" charset="0"/>
            </a:endParaRPr>
          </a:p>
          <a:p>
            <a:pPr algn="ctr"/>
            <a:r>
              <a:rPr lang="en-US" sz="1000" i="1" dirty="0">
                <a:latin typeface="Arial" panose="020B0604020202020204" pitchFamily="34" charset="0"/>
                <a:cs typeface="Arial" panose="020B0604020202020204" pitchFamily="34" charset="0"/>
              </a:rPr>
              <a:t>Introduced the first </a:t>
            </a:r>
            <a:r>
              <a:rPr lang="en-US" sz="1000" i="1" dirty="0" err="1">
                <a:latin typeface="Arial" panose="020B0604020202020204" pitchFamily="34" charset="0"/>
                <a:cs typeface="Arial" panose="020B0604020202020204" pitchFamily="34" charset="0"/>
              </a:rPr>
              <a:t>sealless</a:t>
            </a:r>
            <a:r>
              <a:rPr lang="en-US" sz="1000" i="1" dirty="0">
                <a:latin typeface="Arial" panose="020B0604020202020204" pitchFamily="34" charset="0"/>
                <a:cs typeface="Arial" panose="020B0604020202020204" pitchFamily="34" charset="0"/>
              </a:rPr>
              <a:t>, magnetic drive pump in 1946; first to utilize composite zero-loss shell for API applications</a:t>
            </a:r>
          </a:p>
          <a:p>
            <a:pPr algn="ctr"/>
            <a:endParaRPr lang="en-US" sz="1000" i="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9454E3C-1AE7-47C9-9E3F-FDE4545FDE74}"/>
              </a:ext>
            </a:extLst>
          </p:cNvPr>
          <p:cNvSpPr txBox="1"/>
          <p:nvPr/>
        </p:nvSpPr>
        <p:spPr>
          <a:xfrm>
            <a:off x="4934174" y="4251609"/>
            <a:ext cx="2475737" cy="630942"/>
          </a:xfrm>
          <a:prstGeom prst="rect">
            <a:avLst/>
          </a:prstGeom>
          <a:noFill/>
        </p:spPr>
        <p:txBody>
          <a:bodyPr wrap="square" rtlCol="0">
            <a:spAutoFit/>
          </a:bodyPr>
          <a:lstStyle/>
          <a:p>
            <a:pPr algn="ctr"/>
            <a:r>
              <a:rPr lang="en-US" sz="1000" b="1" i="1" dirty="0">
                <a:latin typeface="Arial" panose="020B0604020202020204" pitchFamily="34" charset="0"/>
                <a:cs typeface="Arial" panose="020B0604020202020204" pitchFamily="34" charset="0"/>
              </a:rPr>
              <a:t>Heavy Duty Pumps</a:t>
            </a:r>
          </a:p>
          <a:p>
            <a:pPr algn="ctr"/>
            <a:endParaRPr lang="en-US" sz="500" i="1" dirty="0">
              <a:latin typeface="Arial" panose="020B0604020202020204" pitchFamily="34" charset="0"/>
              <a:cs typeface="Arial" panose="020B0604020202020204" pitchFamily="34" charset="0"/>
            </a:endParaRPr>
          </a:p>
          <a:p>
            <a:pPr algn="ctr"/>
            <a:r>
              <a:rPr lang="en-US" sz="1000" i="1" spc="-10" dirty="0">
                <a:latin typeface="Arial" panose="020B0604020202020204" pitchFamily="34" charset="0"/>
                <a:cs typeface="Arial" panose="020B0604020202020204" pitchFamily="34" charset="0"/>
              </a:rPr>
              <a:t>Heavy-duty pumps for severe service hydrocarbon and water applications</a:t>
            </a:r>
          </a:p>
        </p:txBody>
      </p:sp>
      <p:sp>
        <p:nvSpPr>
          <p:cNvPr id="16" name="TextBox 15">
            <a:extLst>
              <a:ext uri="{FF2B5EF4-FFF2-40B4-BE49-F238E27FC236}">
                <a16:creationId xmlns:a16="http://schemas.microsoft.com/office/drawing/2014/main" id="{169E9E8A-C4FA-481A-819E-E5E806227E30}"/>
              </a:ext>
            </a:extLst>
          </p:cNvPr>
          <p:cNvSpPr txBox="1"/>
          <p:nvPr/>
        </p:nvSpPr>
        <p:spPr>
          <a:xfrm>
            <a:off x="1892679" y="4251611"/>
            <a:ext cx="2744033" cy="938719"/>
          </a:xfrm>
          <a:prstGeom prst="rect">
            <a:avLst/>
          </a:prstGeom>
          <a:noFill/>
        </p:spPr>
        <p:txBody>
          <a:bodyPr wrap="square" rtlCol="0">
            <a:spAutoFit/>
          </a:bodyPr>
          <a:lstStyle/>
          <a:p>
            <a:pPr algn="ctr"/>
            <a:r>
              <a:rPr lang="en-US" sz="1000" b="1" i="1" dirty="0">
                <a:latin typeface="Arial" panose="020B0604020202020204" pitchFamily="34" charset="0"/>
                <a:cs typeface="Arial" panose="020B0604020202020204" pitchFamily="34" charset="0"/>
              </a:rPr>
              <a:t>Industrial Grade Pumps</a:t>
            </a:r>
          </a:p>
          <a:p>
            <a:pPr algn="ctr"/>
            <a:endParaRPr lang="en-US" sz="500" i="1" dirty="0">
              <a:latin typeface="Arial" panose="020B0604020202020204" pitchFamily="34" charset="0"/>
              <a:cs typeface="Arial" panose="020B0604020202020204" pitchFamily="34" charset="0"/>
            </a:endParaRPr>
          </a:p>
          <a:p>
            <a:pPr algn="ctr"/>
            <a:r>
              <a:rPr lang="en-US" sz="1000" i="1" dirty="0">
                <a:latin typeface="Arial" panose="020B0604020202020204" pitchFamily="34" charset="0"/>
                <a:cs typeface="Arial" panose="020B0604020202020204" pitchFamily="34" charset="0"/>
              </a:rPr>
              <a:t>First to market with single-stage, gear-drive, low-flow, high-head technology for industrial applications, introduced in 1971</a:t>
            </a:r>
          </a:p>
          <a:p>
            <a:pPr algn="ctr"/>
            <a:endParaRPr lang="en-US" sz="1000" i="1" dirty="0">
              <a:latin typeface="Arial" panose="020B0604020202020204" pitchFamily="34" charset="0"/>
              <a:cs typeface="Arial" panose="020B0604020202020204" pitchFamily="34" charset="0"/>
            </a:endParaRPr>
          </a:p>
        </p:txBody>
      </p:sp>
      <p:pic>
        <p:nvPicPr>
          <p:cNvPr id="20" name="Picture 19" descr="Logo&#10;&#10;Description automatically generated">
            <a:extLst>
              <a:ext uri="{FF2B5EF4-FFF2-40B4-BE49-F238E27FC236}">
                <a16:creationId xmlns:a16="http://schemas.microsoft.com/office/drawing/2014/main" id="{3D8B9814-D68D-4EBC-98FD-3ED491BC62B6}"/>
              </a:ext>
            </a:extLst>
          </p:cNvPr>
          <p:cNvPicPr>
            <a:picLocks noChangeAspect="1"/>
          </p:cNvPicPr>
          <p:nvPr/>
        </p:nvPicPr>
        <p:blipFill>
          <a:blip r:embed="rId12"/>
          <a:stretch>
            <a:fillRect/>
          </a:stretch>
        </p:blipFill>
        <p:spPr>
          <a:xfrm>
            <a:off x="8406301" y="2290054"/>
            <a:ext cx="1419502" cy="366474"/>
          </a:xfrm>
          <a:prstGeom prst="rect">
            <a:avLst/>
          </a:prstGeom>
        </p:spPr>
      </p:pic>
      <p:sp>
        <p:nvSpPr>
          <p:cNvPr id="8" name="Title 7">
            <a:extLst>
              <a:ext uri="{FF2B5EF4-FFF2-40B4-BE49-F238E27FC236}">
                <a16:creationId xmlns:a16="http://schemas.microsoft.com/office/drawing/2014/main" id="{3F24C5DF-4677-7DD7-962E-44DC0AEF85D9}"/>
              </a:ext>
            </a:extLst>
          </p:cNvPr>
          <p:cNvSpPr>
            <a:spLocks noGrp="1"/>
          </p:cNvSpPr>
          <p:nvPr>
            <p:ph type="title"/>
          </p:nvPr>
        </p:nvSpPr>
        <p:spPr/>
        <p:txBody>
          <a:bodyPr>
            <a:normAutofit/>
          </a:bodyPr>
          <a:lstStyle/>
          <a:p>
            <a:r>
              <a:rPr lang="en-US" sz="2800" dirty="0"/>
              <a:t>Global Brands</a:t>
            </a:r>
          </a:p>
        </p:txBody>
      </p:sp>
      <p:pic>
        <p:nvPicPr>
          <p:cNvPr id="2" name="Picture 1" descr="Sundyne Pumps and Compressors&#10;&#10;Description automatically generated">
            <a:extLst>
              <a:ext uri="{FF2B5EF4-FFF2-40B4-BE49-F238E27FC236}">
                <a16:creationId xmlns:a16="http://schemas.microsoft.com/office/drawing/2014/main" id="{93F140FB-A975-E96D-1EAB-48908E4B0801}"/>
              </a:ext>
            </a:extLst>
          </p:cNvPr>
          <p:cNvPicPr>
            <a:picLocks noChangeAspect="1"/>
          </p:cNvPicPr>
          <p:nvPr/>
        </p:nvPicPr>
        <p:blipFill>
          <a:blip r:embed="rId13"/>
          <a:stretch>
            <a:fillRect/>
          </a:stretch>
        </p:blipFill>
        <p:spPr>
          <a:xfrm>
            <a:off x="1530986" y="5420819"/>
            <a:ext cx="4121093" cy="851412"/>
          </a:xfrm>
          <a:prstGeom prst="rect">
            <a:avLst/>
          </a:prstGeom>
        </p:spPr>
      </p:pic>
      <p:pic>
        <p:nvPicPr>
          <p:cNvPr id="4" name="Picture 3">
            <a:extLst>
              <a:ext uri="{FF2B5EF4-FFF2-40B4-BE49-F238E27FC236}">
                <a16:creationId xmlns:a16="http://schemas.microsoft.com/office/drawing/2014/main" id="{C30A99B0-7549-2B41-CDD3-334BD21CCF8B}"/>
              </a:ext>
            </a:extLst>
          </p:cNvPr>
          <p:cNvPicPr>
            <a:picLocks noChangeAspect="1"/>
          </p:cNvPicPr>
          <p:nvPr/>
        </p:nvPicPr>
        <p:blipFill>
          <a:blip r:embed="rId14"/>
          <a:stretch>
            <a:fillRect/>
          </a:stretch>
        </p:blipFill>
        <p:spPr>
          <a:xfrm>
            <a:off x="6524477" y="5420819"/>
            <a:ext cx="4121093" cy="877070"/>
          </a:xfrm>
          <a:prstGeom prst="rect">
            <a:avLst/>
          </a:prstGeom>
        </p:spPr>
      </p:pic>
    </p:spTree>
    <p:extLst>
      <p:ext uri="{BB962C8B-B14F-4D97-AF65-F5344CB8AC3E}">
        <p14:creationId xmlns:p14="http://schemas.microsoft.com/office/powerpoint/2010/main" val="25294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A50818-8173-A3FE-FF71-39BE378ADA15}"/>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96A09-3DED-47F5-9B08-F326AC7B6560}"/>
              </a:ext>
            </a:extLst>
          </p:cNvPr>
          <p:cNvSpPr>
            <a:spLocks noGrp="1"/>
          </p:cNvSpPr>
          <p:nvPr>
            <p:ph type="title"/>
          </p:nvPr>
        </p:nvSpPr>
        <p:spPr>
          <a:xfrm>
            <a:off x="5111794" y="216822"/>
            <a:ext cx="5105400" cy="563562"/>
          </a:xfrm>
        </p:spPr>
        <p:txBody>
          <a:bodyPr>
            <a:normAutofit/>
          </a:bodyPr>
          <a:lstStyle/>
          <a:p>
            <a:r>
              <a:rPr lang="en-US" sz="2800" dirty="0">
                <a:solidFill>
                  <a:schemeClr val="bg1"/>
                </a:solidFill>
              </a:rPr>
              <a:t>Sundyne Product Portfolio</a:t>
            </a:r>
          </a:p>
        </p:txBody>
      </p:sp>
      <p:pic>
        <p:nvPicPr>
          <p:cNvPr id="6" name="Content Placeholder 5">
            <a:extLst>
              <a:ext uri="{FF2B5EF4-FFF2-40B4-BE49-F238E27FC236}">
                <a16:creationId xmlns:a16="http://schemas.microsoft.com/office/drawing/2014/main" id="{34C22756-F4B5-4D5B-A570-F55B6B8D8E81}"/>
              </a:ext>
            </a:extLst>
          </p:cNvPr>
          <p:cNvPicPr>
            <a:picLocks noGrp="1" noChangeAspect="1"/>
          </p:cNvPicPr>
          <p:nvPr>
            <p:ph idx="1"/>
          </p:nvPr>
        </p:nvPicPr>
        <p:blipFill rotWithShape="1">
          <a:blip r:embed="rId2"/>
          <a:srcRect l="1520" t="3290" b="2700"/>
          <a:stretch/>
        </p:blipFill>
        <p:spPr>
          <a:xfrm>
            <a:off x="908180" y="780384"/>
            <a:ext cx="10241902" cy="5722574"/>
          </a:xfrm>
        </p:spPr>
      </p:pic>
      <p:sp>
        <p:nvSpPr>
          <p:cNvPr id="4" name="TextBox 3">
            <a:extLst>
              <a:ext uri="{FF2B5EF4-FFF2-40B4-BE49-F238E27FC236}">
                <a16:creationId xmlns:a16="http://schemas.microsoft.com/office/drawing/2014/main" id="{F7AC197E-EF66-460A-9C88-3256871C514D}"/>
              </a:ext>
            </a:extLst>
          </p:cNvPr>
          <p:cNvSpPr txBox="1"/>
          <p:nvPr/>
        </p:nvSpPr>
        <p:spPr>
          <a:xfrm>
            <a:off x="2525790" y="140677"/>
            <a:ext cx="9054478" cy="830997"/>
          </a:xfrm>
          <a:prstGeom prst="rect">
            <a:avLst/>
          </a:prstGeom>
          <a:noFill/>
        </p:spPr>
        <p:txBody>
          <a:bodyPr wrap="square">
            <a:spAutoFit/>
          </a:bodyPr>
          <a:lstStyle/>
          <a:p>
            <a:pPr algn="r"/>
            <a:r>
              <a:rPr lang="en-US" sz="2400" i="0" u="none" strike="noStrike" baseline="0" dirty="0">
                <a:solidFill>
                  <a:srgbClr val="002060"/>
                </a:solidFill>
                <a:cs typeface="Arial" panose="020B0604020202020204" pitchFamily="34" charset="0"/>
              </a:rPr>
              <a:t>Pumps &amp; Compressors for Hydrogen and Carbon Capture Applications</a:t>
            </a:r>
            <a:br>
              <a:rPr lang="en-US" sz="2400" b="0" i="0" u="none" strike="noStrike" baseline="0" dirty="0">
                <a:solidFill>
                  <a:srgbClr val="002060"/>
                </a:solidFill>
              </a:rPr>
            </a:br>
            <a:endParaRPr lang="en-US" sz="2400" dirty="0">
              <a:solidFill>
                <a:srgbClr val="002060"/>
              </a:solidFill>
            </a:endParaRPr>
          </a:p>
        </p:txBody>
      </p:sp>
    </p:spTree>
    <p:extLst>
      <p:ext uri="{BB962C8B-B14F-4D97-AF65-F5344CB8AC3E}">
        <p14:creationId xmlns:p14="http://schemas.microsoft.com/office/powerpoint/2010/main" val="3044376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PPI FLOW &amp; PRESSURE RANGE</a:t>
            </a:r>
          </a:p>
        </p:txBody>
      </p:sp>
      <p:pic>
        <p:nvPicPr>
          <p:cNvPr id="5" name="Picture 4">
            <a:extLst>
              <a:ext uri="{FF2B5EF4-FFF2-40B4-BE49-F238E27FC236}">
                <a16:creationId xmlns:a16="http://schemas.microsoft.com/office/drawing/2014/main" id="{ECEA3E37-7ABA-4E09-B353-11672573118A}"/>
              </a:ext>
            </a:extLst>
          </p:cNvPr>
          <p:cNvPicPr>
            <a:picLocks noChangeAspect="1"/>
          </p:cNvPicPr>
          <p:nvPr/>
        </p:nvPicPr>
        <p:blipFill>
          <a:blip r:embed="rId2"/>
          <a:stretch>
            <a:fillRect/>
          </a:stretch>
        </p:blipFill>
        <p:spPr>
          <a:xfrm>
            <a:off x="2332656" y="839685"/>
            <a:ext cx="7992368" cy="5526255"/>
          </a:xfrm>
          <a:prstGeom prst="rect">
            <a:avLst/>
          </a:prstGeom>
        </p:spPr>
      </p:pic>
      <p:pic>
        <p:nvPicPr>
          <p:cNvPr id="6" name="Picture 5">
            <a:extLst>
              <a:ext uri="{FF2B5EF4-FFF2-40B4-BE49-F238E27FC236}">
                <a16:creationId xmlns:a16="http://schemas.microsoft.com/office/drawing/2014/main" id="{971B9298-A0A0-49B7-8035-FB8B552B7A8D}"/>
              </a:ext>
            </a:extLst>
          </p:cNvPr>
          <p:cNvPicPr>
            <a:picLocks noChangeAspect="1"/>
          </p:cNvPicPr>
          <p:nvPr/>
        </p:nvPicPr>
        <p:blipFill>
          <a:blip r:embed="rId3"/>
          <a:stretch>
            <a:fillRect/>
          </a:stretch>
        </p:blipFill>
        <p:spPr>
          <a:xfrm>
            <a:off x="5785915" y="3759482"/>
            <a:ext cx="1085850" cy="419100"/>
          </a:xfrm>
          <a:prstGeom prst="rect">
            <a:avLst/>
          </a:prstGeom>
        </p:spPr>
      </p:pic>
      <p:sp>
        <p:nvSpPr>
          <p:cNvPr id="3" name="Rectangle 2">
            <a:extLst>
              <a:ext uri="{FF2B5EF4-FFF2-40B4-BE49-F238E27FC236}">
                <a16:creationId xmlns:a16="http://schemas.microsoft.com/office/drawing/2014/main" id="{D897E845-F3A9-9FB1-B62A-FCC794F3959C}"/>
              </a:ext>
            </a:extLst>
          </p:cNvPr>
          <p:cNvSpPr/>
          <p:nvPr/>
        </p:nvSpPr>
        <p:spPr>
          <a:xfrm>
            <a:off x="10485120" y="5864352"/>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13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8B80B7-AADC-BD75-8C90-CAE7D7BE780A}"/>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88986-E352-A818-ADAC-491D83E21E49}"/>
              </a:ext>
            </a:extLst>
          </p:cNvPr>
          <p:cNvSpPr>
            <a:spLocks noGrp="1"/>
          </p:cNvSpPr>
          <p:nvPr>
            <p:ph type="title"/>
          </p:nvPr>
        </p:nvSpPr>
        <p:spPr/>
        <p:txBody>
          <a:bodyPr>
            <a:normAutofit/>
          </a:bodyPr>
          <a:lstStyle/>
          <a:p>
            <a:pPr algn="r"/>
            <a:r>
              <a:rPr lang="en-US" sz="2400" dirty="0"/>
              <a:t>Diaphragm Compressors – How they work?</a:t>
            </a:r>
          </a:p>
        </p:txBody>
      </p:sp>
      <p:sp>
        <p:nvSpPr>
          <p:cNvPr id="3" name="Slide Number Placeholder 2">
            <a:extLst>
              <a:ext uri="{FF2B5EF4-FFF2-40B4-BE49-F238E27FC236}">
                <a16:creationId xmlns:a16="http://schemas.microsoft.com/office/drawing/2014/main" id="{EC39C687-4DA5-72A8-98A3-CA01F842EC28}"/>
              </a:ext>
            </a:extLst>
          </p:cNvPr>
          <p:cNvSpPr>
            <a:spLocks noGrp="1"/>
          </p:cNvSpPr>
          <p:nvPr>
            <p:ph type="sldNum" sz="quarter" idx="4"/>
          </p:nvPr>
        </p:nvSpPr>
        <p:spPr>
          <a:xfrm>
            <a:off x="9191513" y="65092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3B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F27045-472C-0143-AD26-47879978BF19}" type="slidenum">
              <a:rPr lang="en-US" smtClean="0"/>
              <a:pPr/>
              <a:t>13</a:t>
            </a:fld>
            <a:endParaRPr lang="en-US"/>
          </a:p>
        </p:txBody>
      </p:sp>
      <p:sp>
        <p:nvSpPr>
          <p:cNvPr id="4" name="Slide Number Placeholder 17">
            <a:extLst>
              <a:ext uri="{FF2B5EF4-FFF2-40B4-BE49-F238E27FC236}">
                <a16:creationId xmlns:a16="http://schemas.microsoft.com/office/drawing/2014/main" id="{74510535-0ADE-670D-B67E-634863034555}"/>
              </a:ext>
            </a:extLst>
          </p:cNvPr>
          <p:cNvSpPr txBox="1">
            <a:spLocks/>
          </p:cNvSpPr>
          <p:nvPr/>
        </p:nvSpPr>
        <p:spPr>
          <a:xfrm>
            <a:off x="1496291" y="6165854"/>
            <a:ext cx="447877" cy="32255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C94749-F7FC-CC4F-B6A3-D5F2BA226FCC}" type="slidenum">
              <a:rPr lang="en-US" smtClean="0"/>
              <a:pPr/>
              <a:t>13</a:t>
            </a:fld>
            <a:endParaRPr lang="en-US"/>
          </a:p>
        </p:txBody>
      </p:sp>
      <p:pic>
        <p:nvPicPr>
          <p:cNvPr id="5" name="Picture 5">
            <a:extLst>
              <a:ext uri="{FF2B5EF4-FFF2-40B4-BE49-F238E27FC236}">
                <a16:creationId xmlns:a16="http://schemas.microsoft.com/office/drawing/2014/main" id="{5ED6D7F6-B7D1-FF06-532B-5BF5638F4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371416" y="1215448"/>
            <a:ext cx="3449167" cy="4573863"/>
          </a:xfrm>
          <a:prstGeom prst="rect">
            <a:avLst/>
          </a:prstGeom>
        </p:spPr>
      </p:pic>
      <p:sp>
        <p:nvSpPr>
          <p:cNvPr id="6" name="TextBox 5">
            <a:extLst>
              <a:ext uri="{FF2B5EF4-FFF2-40B4-BE49-F238E27FC236}">
                <a16:creationId xmlns:a16="http://schemas.microsoft.com/office/drawing/2014/main" id="{10505F2A-43A9-75DC-6920-9EA58622E859}"/>
              </a:ext>
            </a:extLst>
          </p:cNvPr>
          <p:cNvSpPr txBox="1"/>
          <p:nvPr/>
        </p:nvSpPr>
        <p:spPr>
          <a:xfrm>
            <a:off x="1852966" y="4079902"/>
            <a:ext cx="1854315" cy="707886"/>
          </a:xfrm>
          <a:prstGeom prst="rect">
            <a:avLst/>
          </a:prstGeom>
          <a:noFill/>
        </p:spPr>
        <p:txBody>
          <a:bodyPr wrap="square" rtlCol="0">
            <a:spAutoFit/>
          </a:bodyPr>
          <a:lstStyle/>
          <a:p>
            <a:r>
              <a:rPr lang="en-US" sz="2000" dirty="0"/>
              <a:t>Reciprocating Lower Frame</a:t>
            </a:r>
          </a:p>
        </p:txBody>
      </p:sp>
      <p:sp>
        <p:nvSpPr>
          <p:cNvPr id="7" name="TextBox 6">
            <a:extLst>
              <a:ext uri="{FF2B5EF4-FFF2-40B4-BE49-F238E27FC236}">
                <a16:creationId xmlns:a16="http://schemas.microsoft.com/office/drawing/2014/main" id="{37495170-7E3B-B54B-9835-5F7608B275F8}"/>
              </a:ext>
            </a:extLst>
          </p:cNvPr>
          <p:cNvSpPr txBox="1"/>
          <p:nvPr/>
        </p:nvSpPr>
        <p:spPr>
          <a:xfrm>
            <a:off x="1909434" y="2032440"/>
            <a:ext cx="2320995" cy="1015663"/>
          </a:xfrm>
          <a:prstGeom prst="rect">
            <a:avLst/>
          </a:prstGeom>
          <a:noFill/>
        </p:spPr>
        <p:txBody>
          <a:bodyPr wrap="square" rtlCol="0">
            <a:spAutoFit/>
          </a:bodyPr>
          <a:lstStyle/>
          <a:p>
            <a:r>
              <a:rPr lang="en-US" sz="2000" dirty="0"/>
              <a:t>Process and Hydraulic Head Assembly</a:t>
            </a:r>
          </a:p>
        </p:txBody>
      </p:sp>
      <p:sp>
        <p:nvSpPr>
          <p:cNvPr id="8" name="Left Brace 7">
            <a:extLst>
              <a:ext uri="{FF2B5EF4-FFF2-40B4-BE49-F238E27FC236}">
                <a16:creationId xmlns:a16="http://schemas.microsoft.com/office/drawing/2014/main" id="{5B77FD6D-87D3-37BB-9621-A40129C79E5C}"/>
              </a:ext>
            </a:extLst>
          </p:cNvPr>
          <p:cNvSpPr/>
          <p:nvPr/>
        </p:nvSpPr>
        <p:spPr>
          <a:xfrm>
            <a:off x="3707281" y="1878412"/>
            <a:ext cx="523148" cy="1323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FADF7DA3-1775-4E10-9E78-6B2E10C72FA7}"/>
              </a:ext>
            </a:extLst>
          </p:cNvPr>
          <p:cNvSpPr/>
          <p:nvPr/>
        </p:nvSpPr>
        <p:spPr>
          <a:xfrm>
            <a:off x="3707281" y="3202133"/>
            <a:ext cx="523148" cy="2529093"/>
          </a:xfrm>
          <a:prstGeom prst="leftBrace">
            <a:avLst>
              <a:gd name="adj1" fmla="val 8333"/>
              <a:gd name="adj2" fmla="val 4850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1387524-D505-05EB-8CA8-83A2FFD4BB10}"/>
              </a:ext>
            </a:extLst>
          </p:cNvPr>
          <p:cNvSpPr txBox="1"/>
          <p:nvPr/>
        </p:nvSpPr>
        <p:spPr>
          <a:xfrm>
            <a:off x="9006833" y="1215448"/>
            <a:ext cx="2042699" cy="1631216"/>
          </a:xfrm>
          <a:prstGeom prst="rect">
            <a:avLst/>
          </a:prstGeom>
          <a:noFill/>
        </p:spPr>
        <p:txBody>
          <a:bodyPr wrap="square" rtlCol="0">
            <a:spAutoFit/>
          </a:bodyPr>
          <a:lstStyle/>
          <a:p>
            <a:r>
              <a:rPr lang="en-US" sz="2000" dirty="0"/>
              <a:t>The diaphragm group completely isolates the gas from the hydraulic system </a:t>
            </a:r>
          </a:p>
        </p:txBody>
      </p:sp>
      <p:cxnSp>
        <p:nvCxnSpPr>
          <p:cNvPr id="11" name="Straight Arrow Connector 10">
            <a:extLst>
              <a:ext uri="{FF2B5EF4-FFF2-40B4-BE49-F238E27FC236}">
                <a16:creationId xmlns:a16="http://schemas.microsoft.com/office/drawing/2014/main" id="{58E6CDAC-1E38-FB30-01C9-2F945BF3A584}"/>
              </a:ext>
            </a:extLst>
          </p:cNvPr>
          <p:cNvCxnSpPr>
            <a:cxnSpLocks/>
            <a:stCxn id="10" idx="1"/>
          </p:cNvCxnSpPr>
          <p:nvPr/>
        </p:nvCxnSpPr>
        <p:spPr>
          <a:xfrm flipH="1">
            <a:off x="6714126" y="2031056"/>
            <a:ext cx="2292707" cy="202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3">
            <a:extLst>
              <a:ext uri="{FF2B5EF4-FFF2-40B4-BE49-F238E27FC236}">
                <a16:creationId xmlns:a16="http://schemas.microsoft.com/office/drawing/2014/main" id="{71332B8C-588D-4A7E-9A88-05E348035A70}"/>
              </a:ext>
            </a:extLst>
          </p:cNvPr>
          <p:cNvSpPr txBox="1">
            <a:spLocks noChangeArrowheads="1"/>
          </p:cNvSpPr>
          <p:nvPr/>
        </p:nvSpPr>
        <p:spPr>
          <a:xfrm>
            <a:off x="8371599" y="4166143"/>
            <a:ext cx="2867906" cy="1589984"/>
          </a:xfrm>
          <a:prstGeom prst="rect">
            <a:avLst/>
          </a:prstGeom>
        </p:spPr>
        <p:txBody>
          <a:bodyPr/>
          <a:lstStyle>
            <a:lvl1pPr marL="342900" indent="-342900" algn="l" defTabSz="457200" rtl="0" eaLnBrk="1" latinLnBrk="0" hangingPunct="1">
              <a:spcBef>
                <a:spcPct val="20000"/>
              </a:spcBef>
              <a:buClr>
                <a:schemeClr val="accent6"/>
              </a:buClr>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accent6"/>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accent6"/>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600" indent="-609600">
              <a:buFontTx/>
              <a:buAutoNum type="arabicPeriod"/>
            </a:pPr>
            <a:r>
              <a:rPr lang="en-US" sz="1400" b="1" dirty="0"/>
              <a:t>Compressor Valves</a:t>
            </a:r>
          </a:p>
          <a:p>
            <a:pPr marL="609600" indent="-609600">
              <a:buFontTx/>
              <a:buAutoNum type="arabicPeriod"/>
            </a:pPr>
            <a:r>
              <a:rPr lang="en-US" sz="1400" b="1" dirty="0"/>
              <a:t>Hydraulic Inlet Check Valve</a:t>
            </a:r>
          </a:p>
          <a:p>
            <a:pPr marL="609600" indent="-609600">
              <a:buFontTx/>
              <a:buAutoNum type="arabicPeriod"/>
            </a:pPr>
            <a:r>
              <a:rPr lang="en-US" sz="1400" b="1" dirty="0"/>
              <a:t>Motor Driven Crankshaft &amp; Piston</a:t>
            </a:r>
          </a:p>
          <a:p>
            <a:pPr marL="609600" indent="-609600">
              <a:buFontTx/>
              <a:buAutoNum type="arabicPeriod"/>
            </a:pPr>
            <a:r>
              <a:rPr lang="en-US" sz="1400" b="1" dirty="0"/>
              <a:t>Hydraulic the </a:t>
            </a:r>
            <a:r>
              <a:rPr lang="en-US" sz="1400" b="1" dirty="0" err="1"/>
              <a:t>Overpump</a:t>
            </a:r>
            <a:r>
              <a:rPr lang="en-US" sz="1400" b="1" dirty="0"/>
              <a:t> Valve</a:t>
            </a:r>
          </a:p>
          <a:p>
            <a:pPr marL="609600" indent="-609600">
              <a:buFontTx/>
              <a:buAutoNum type="arabicPeriod"/>
            </a:pPr>
            <a:r>
              <a:rPr lang="en-US" sz="1400" b="1" dirty="0" err="1"/>
              <a:t>Overpump</a:t>
            </a:r>
            <a:r>
              <a:rPr lang="en-US" sz="1400" b="1" dirty="0"/>
              <a:t> Sight Glass</a:t>
            </a:r>
          </a:p>
          <a:p>
            <a:pPr marL="609600" indent="-609600">
              <a:buFontTx/>
              <a:buAutoNum type="arabicPeriod"/>
            </a:pPr>
            <a:r>
              <a:rPr lang="en-US" sz="1400" b="1" dirty="0"/>
              <a:t>Hydraulic Injection Pump</a:t>
            </a:r>
          </a:p>
          <a:p>
            <a:pPr marL="609600" indent="-609600"/>
            <a:endParaRPr lang="en-US" sz="1400" dirty="0"/>
          </a:p>
        </p:txBody>
      </p:sp>
    </p:spTree>
    <p:extLst>
      <p:ext uri="{BB962C8B-B14F-4D97-AF65-F5344CB8AC3E}">
        <p14:creationId xmlns:p14="http://schemas.microsoft.com/office/powerpoint/2010/main" val="2401577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49A710-1E26-4365-82CA-2269102BFD3B}"/>
              </a:ext>
            </a:extLst>
          </p:cNvPr>
          <p:cNvSpPr>
            <a:spLocks noGrp="1"/>
          </p:cNvSpPr>
          <p:nvPr>
            <p:ph type="title"/>
          </p:nvPr>
        </p:nvSpPr>
        <p:spPr>
          <a:xfrm>
            <a:off x="2641637" y="155542"/>
            <a:ext cx="9062362" cy="563563"/>
          </a:xfrm>
        </p:spPr>
        <p:txBody>
          <a:bodyPr>
            <a:normAutofit fontScale="90000"/>
          </a:bodyPr>
          <a:lstStyle/>
          <a:p>
            <a:pPr algn="r"/>
            <a:r>
              <a:rPr lang="en-US" sz="2400" dirty="0"/>
              <a:t>PEM Electrolyzer Technology – How Sundyne Serves the Hydrogen Market</a:t>
            </a:r>
          </a:p>
        </p:txBody>
      </p:sp>
      <p:sp>
        <p:nvSpPr>
          <p:cNvPr id="2" name="Slide Number Placeholder 1">
            <a:extLst>
              <a:ext uri="{FF2B5EF4-FFF2-40B4-BE49-F238E27FC236}">
                <a16:creationId xmlns:a16="http://schemas.microsoft.com/office/drawing/2014/main" id="{B5B6FE64-8012-4AC2-9A58-51E5C9D68224}"/>
              </a:ext>
            </a:extLst>
          </p:cNvPr>
          <p:cNvSpPr>
            <a:spLocks noGrp="1"/>
          </p:cNvSpPr>
          <p:nvPr>
            <p:ph type="sldNum" sz="quarter" idx="4"/>
          </p:nvPr>
        </p:nvSpPr>
        <p:spPr>
          <a:xfrm>
            <a:off x="9191513" y="65092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3B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F27045-472C-0143-AD26-47879978BF19}" type="slidenum">
              <a:rPr lang="en-US" smtClean="0"/>
              <a:pPr/>
              <a:t>14</a:t>
            </a:fld>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F86F5F45-A3BA-5DC9-5E30-E0122C64D6A9}"/>
              </a:ext>
            </a:extLst>
          </p:cNvPr>
          <p:cNvGrpSpPr/>
          <p:nvPr/>
        </p:nvGrpSpPr>
        <p:grpSpPr>
          <a:xfrm>
            <a:off x="1864527" y="1039219"/>
            <a:ext cx="9236161" cy="5163354"/>
            <a:chOff x="2190643" y="1205602"/>
            <a:chExt cx="8273160" cy="4194199"/>
          </a:xfrm>
        </p:grpSpPr>
        <p:pic>
          <p:nvPicPr>
            <p:cNvPr id="5" name="Picture 4" descr="Diagram&#10;&#10;Description automatically generated">
              <a:extLst>
                <a:ext uri="{FF2B5EF4-FFF2-40B4-BE49-F238E27FC236}">
                  <a16:creationId xmlns:a16="http://schemas.microsoft.com/office/drawing/2014/main" id="{00B358F1-F5A2-4417-8820-547B2A0329E1}"/>
                </a:ext>
              </a:extLst>
            </p:cNvPr>
            <p:cNvPicPr>
              <a:picLocks noChangeAspect="1"/>
            </p:cNvPicPr>
            <p:nvPr/>
          </p:nvPicPr>
          <p:blipFill>
            <a:blip r:embed="rId3"/>
            <a:stretch>
              <a:fillRect/>
            </a:stretch>
          </p:blipFill>
          <p:spPr>
            <a:xfrm>
              <a:off x="3669489" y="1649680"/>
              <a:ext cx="5387098" cy="3082382"/>
            </a:xfrm>
            <a:prstGeom prst="rect">
              <a:avLst/>
            </a:prstGeom>
          </p:spPr>
        </p:pic>
        <p:pic>
          <p:nvPicPr>
            <p:cNvPr id="6" name="Picture 5">
              <a:extLst>
                <a:ext uri="{FF2B5EF4-FFF2-40B4-BE49-F238E27FC236}">
                  <a16:creationId xmlns:a16="http://schemas.microsoft.com/office/drawing/2014/main" id="{2830A39C-D93F-4208-93AC-EE3CE61120A1}"/>
                </a:ext>
              </a:extLst>
            </p:cNvPr>
            <p:cNvPicPr>
              <a:picLocks noChangeAspect="1"/>
            </p:cNvPicPr>
            <p:nvPr/>
          </p:nvPicPr>
          <p:blipFill rotWithShape="1">
            <a:blip r:embed="rId4"/>
            <a:srcRect l="74861"/>
            <a:stretch/>
          </p:blipFill>
          <p:spPr>
            <a:xfrm>
              <a:off x="8481493" y="1205602"/>
              <a:ext cx="943431" cy="798704"/>
            </a:xfrm>
            <a:prstGeom prst="rect">
              <a:avLst/>
            </a:prstGeom>
          </p:spPr>
        </p:pic>
        <p:sp>
          <p:nvSpPr>
            <p:cNvPr id="7" name="TextBox 6">
              <a:extLst>
                <a:ext uri="{FF2B5EF4-FFF2-40B4-BE49-F238E27FC236}">
                  <a16:creationId xmlns:a16="http://schemas.microsoft.com/office/drawing/2014/main" id="{0B28A98E-103E-4DA1-A5D4-6F191B7E201E}"/>
                </a:ext>
              </a:extLst>
            </p:cNvPr>
            <p:cNvSpPr txBox="1"/>
            <p:nvPr/>
          </p:nvSpPr>
          <p:spPr>
            <a:xfrm>
              <a:off x="9424923" y="1328399"/>
              <a:ext cx="992652" cy="50783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0" normalizeH="0" baseline="0" noProof="0" dirty="0">
                  <a:ln>
                    <a:noFill/>
                  </a:ln>
                  <a:solidFill>
                    <a:srgbClr val="CC3300"/>
                  </a:solidFill>
                  <a:effectLst/>
                  <a:uLnTx/>
                  <a:uFillTx/>
                  <a:latin typeface="Arial" panose="020B0604020202020204" pitchFamily="34" charset="0"/>
                  <a:ea typeface="+mn-ea"/>
                  <a:cs typeface="Arial" panose="020B0604020202020204" pitchFamily="34" charset="0"/>
                </a:rPr>
                <a:t>PPI Diaphragm Compressors</a:t>
              </a:r>
            </a:p>
          </p:txBody>
        </p:sp>
        <p:pic>
          <p:nvPicPr>
            <p:cNvPr id="8" name="Picture 7" descr="Sundyne Pumps and Compressors&#10;&#10;Description automatically generated">
              <a:extLst>
                <a:ext uri="{FF2B5EF4-FFF2-40B4-BE49-F238E27FC236}">
                  <a16:creationId xmlns:a16="http://schemas.microsoft.com/office/drawing/2014/main" id="{46AE8B74-D829-47EC-A793-449E390CC1B3}"/>
                </a:ext>
              </a:extLst>
            </p:cNvPr>
            <p:cNvPicPr>
              <a:picLocks noChangeAspect="1"/>
            </p:cNvPicPr>
            <p:nvPr/>
          </p:nvPicPr>
          <p:blipFill rotWithShape="1">
            <a:blip r:embed="rId5"/>
            <a:srcRect l="49310" r="25551"/>
            <a:stretch/>
          </p:blipFill>
          <p:spPr>
            <a:xfrm>
              <a:off x="2215254" y="1811001"/>
              <a:ext cx="943430" cy="775339"/>
            </a:xfrm>
            <a:prstGeom prst="rect">
              <a:avLst/>
            </a:prstGeom>
          </p:spPr>
        </p:pic>
        <p:sp>
          <p:nvSpPr>
            <p:cNvPr id="9" name="TextBox 8">
              <a:extLst>
                <a:ext uri="{FF2B5EF4-FFF2-40B4-BE49-F238E27FC236}">
                  <a16:creationId xmlns:a16="http://schemas.microsoft.com/office/drawing/2014/main" id="{03B926AF-6919-4B3B-9D25-5D384B69E48B}"/>
                </a:ext>
              </a:extLst>
            </p:cNvPr>
            <p:cNvSpPr txBox="1"/>
            <p:nvPr/>
          </p:nvSpPr>
          <p:spPr>
            <a:xfrm>
              <a:off x="2190643" y="2625543"/>
              <a:ext cx="992652" cy="50783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0" normalizeH="0" baseline="0" noProof="0" dirty="0" err="1">
                  <a:ln>
                    <a:noFill/>
                  </a:ln>
                  <a:solidFill>
                    <a:srgbClr val="CC3300"/>
                  </a:solidFill>
                  <a:effectLst/>
                  <a:uLnTx/>
                  <a:uFillTx/>
                  <a:latin typeface="Arial" panose="020B0604020202020204" pitchFamily="34" charset="0"/>
                  <a:ea typeface="+mn-ea"/>
                  <a:cs typeface="Arial" panose="020B0604020202020204" pitchFamily="34" charset="0"/>
                </a:rPr>
                <a:t>Sunflo</a:t>
              </a:r>
              <a:r>
                <a:rPr kumimoji="0" lang="en-US" sz="900" b="1" i="0" u="none" strike="noStrike" kern="1200" cap="none" spc="0" normalizeH="0" baseline="0" noProof="0" dirty="0">
                  <a:ln>
                    <a:noFill/>
                  </a:ln>
                  <a:solidFill>
                    <a:srgbClr val="CC3300"/>
                  </a:solidFill>
                  <a:effectLst/>
                  <a:uLnTx/>
                  <a:uFillTx/>
                  <a:latin typeface="Arial" panose="020B0604020202020204" pitchFamily="34" charset="0"/>
                  <a:ea typeface="+mn-ea"/>
                  <a:cs typeface="Arial" panose="020B0604020202020204" pitchFamily="34" charset="0"/>
                </a:rPr>
                <a:t> Industrial Grade Pumps</a:t>
              </a:r>
            </a:p>
          </p:txBody>
        </p:sp>
        <p:cxnSp>
          <p:nvCxnSpPr>
            <p:cNvPr id="10" name="Straight Arrow Connector 9">
              <a:extLst>
                <a:ext uri="{FF2B5EF4-FFF2-40B4-BE49-F238E27FC236}">
                  <a16:creationId xmlns:a16="http://schemas.microsoft.com/office/drawing/2014/main" id="{CADB9812-566F-47A5-A456-61E7604BC12B}"/>
                </a:ext>
              </a:extLst>
            </p:cNvPr>
            <p:cNvCxnSpPr>
              <a:cxnSpLocks/>
            </p:cNvCxnSpPr>
            <p:nvPr/>
          </p:nvCxnSpPr>
          <p:spPr>
            <a:xfrm>
              <a:off x="6706323" y="3148057"/>
              <a:ext cx="0" cy="64414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504BC89-FB9E-4CF6-983B-369EAD256BDD}"/>
                </a:ext>
              </a:extLst>
            </p:cNvPr>
            <p:cNvCxnSpPr>
              <a:cxnSpLocks/>
            </p:cNvCxnSpPr>
            <p:nvPr/>
          </p:nvCxnSpPr>
          <p:spPr>
            <a:xfrm>
              <a:off x="6706323" y="3148057"/>
              <a:ext cx="54097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12FCFB5-067E-453B-A201-55AD05CBFBE8}"/>
                </a:ext>
              </a:extLst>
            </p:cNvPr>
            <p:cNvCxnSpPr>
              <a:cxnSpLocks/>
            </p:cNvCxnSpPr>
            <p:nvPr/>
          </p:nvCxnSpPr>
          <p:spPr>
            <a:xfrm flipV="1">
              <a:off x="4688244" y="3666996"/>
              <a:ext cx="0" cy="38768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50F9842-E4C3-4FF1-B49F-4902D2D7EDDB}"/>
                </a:ext>
              </a:extLst>
            </p:cNvPr>
            <p:cNvCxnSpPr>
              <a:cxnSpLocks/>
            </p:cNvCxnSpPr>
            <p:nvPr/>
          </p:nvCxnSpPr>
          <p:spPr>
            <a:xfrm flipH="1">
              <a:off x="3144565" y="4054682"/>
              <a:ext cx="154368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12D130B5-F46B-408F-BB51-991B6BC35F95}"/>
                </a:ext>
              </a:extLst>
            </p:cNvPr>
            <p:cNvPicPr>
              <a:picLocks noChangeAspect="1"/>
            </p:cNvPicPr>
            <p:nvPr/>
          </p:nvPicPr>
          <p:blipFill rotWithShape="1">
            <a:blip r:embed="rId4"/>
            <a:srcRect r="75614"/>
            <a:stretch/>
          </p:blipFill>
          <p:spPr>
            <a:xfrm>
              <a:off x="2229377" y="3786581"/>
              <a:ext cx="915187" cy="798704"/>
            </a:xfrm>
            <a:prstGeom prst="rect">
              <a:avLst/>
            </a:prstGeom>
          </p:spPr>
        </p:pic>
        <p:pic>
          <p:nvPicPr>
            <p:cNvPr id="29" name="Picture 28">
              <a:extLst>
                <a:ext uri="{FF2B5EF4-FFF2-40B4-BE49-F238E27FC236}">
                  <a16:creationId xmlns:a16="http://schemas.microsoft.com/office/drawing/2014/main" id="{2BF0FBD2-22E1-4046-B432-774403E4D92D}"/>
                </a:ext>
              </a:extLst>
            </p:cNvPr>
            <p:cNvPicPr>
              <a:picLocks noChangeAspect="1"/>
            </p:cNvPicPr>
            <p:nvPr/>
          </p:nvPicPr>
          <p:blipFill rotWithShape="1">
            <a:blip r:embed="rId4"/>
            <a:srcRect l="49926" r="25213"/>
            <a:stretch/>
          </p:blipFill>
          <p:spPr>
            <a:xfrm>
              <a:off x="6239831" y="3785497"/>
              <a:ext cx="932987" cy="798704"/>
            </a:xfrm>
            <a:prstGeom prst="rect">
              <a:avLst/>
            </a:prstGeom>
          </p:spPr>
        </p:pic>
        <p:sp>
          <p:nvSpPr>
            <p:cNvPr id="38" name="TextBox 37">
              <a:extLst>
                <a:ext uri="{FF2B5EF4-FFF2-40B4-BE49-F238E27FC236}">
                  <a16:creationId xmlns:a16="http://schemas.microsoft.com/office/drawing/2014/main" id="{186D61D5-749E-4388-BE95-3BFA8EF5624C}"/>
                </a:ext>
              </a:extLst>
            </p:cNvPr>
            <p:cNvSpPr txBox="1"/>
            <p:nvPr/>
          </p:nvSpPr>
          <p:spPr>
            <a:xfrm>
              <a:off x="6239829" y="4614972"/>
              <a:ext cx="992652" cy="64633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0" normalizeH="0" baseline="0" noProof="0" dirty="0" err="1">
                  <a:ln>
                    <a:noFill/>
                  </a:ln>
                  <a:solidFill>
                    <a:srgbClr val="CC3300"/>
                  </a:solidFill>
                  <a:effectLst/>
                  <a:uLnTx/>
                  <a:uFillTx/>
                  <a:latin typeface="Arial" panose="020B0604020202020204" pitchFamily="34" charset="0"/>
                  <a:ea typeface="+mn-ea"/>
                  <a:cs typeface="Arial" panose="020B0604020202020204" pitchFamily="34" charset="0"/>
                </a:rPr>
                <a:t>Sundyne</a:t>
              </a:r>
              <a:r>
                <a:rPr kumimoji="0" lang="en-US" sz="900" b="1" i="0" u="none" strike="noStrike" kern="1200" cap="none" spc="0" normalizeH="0" baseline="0" noProof="0" dirty="0">
                  <a:ln>
                    <a:noFill/>
                  </a:ln>
                  <a:solidFill>
                    <a:srgbClr val="CC3300"/>
                  </a:solidFill>
                  <a:effectLst/>
                  <a:uLnTx/>
                  <a:uFillTx/>
                  <a:latin typeface="Arial" panose="020B0604020202020204" pitchFamily="34" charset="0"/>
                  <a:ea typeface="+mn-ea"/>
                  <a:cs typeface="Arial" panose="020B0604020202020204" pitchFamily="34" charset="0"/>
                </a:rPr>
                <a:t> Process Gas Compressors LMC / BMC</a:t>
              </a:r>
            </a:p>
          </p:txBody>
        </p:sp>
        <p:cxnSp>
          <p:nvCxnSpPr>
            <p:cNvPr id="42" name="Straight Arrow Connector 41">
              <a:extLst>
                <a:ext uri="{FF2B5EF4-FFF2-40B4-BE49-F238E27FC236}">
                  <a16:creationId xmlns:a16="http://schemas.microsoft.com/office/drawing/2014/main" id="{CFB412A3-8151-4DEF-AC8F-CDCEEB447386}"/>
                </a:ext>
              </a:extLst>
            </p:cNvPr>
            <p:cNvCxnSpPr>
              <a:cxnSpLocks/>
            </p:cNvCxnSpPr>
            <p:nvPr/>
          </p:nvCxnSpPr>
          <p:spPr>
            <a:xfrm flipH="1">
              <a:off x="4125955" y="2198670"/>
              <a:ext cx="1" cy="66914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B6C0099-1BF3-43D3-A700-2ED066144237}"/>
                </a:ext>
              </a:extLst>
            </p:cNvPr>
            <p:cNvCxnSpPr>
              <a:cxnSpLocks/>
              <a:endCxn id="8" idx="3"/>
            </p:cNvCxnSpPr>
            <p:nvPr/>
          </p:nvCxnSpPr>
          <p:spPr>
            <a:xfrm flipH="1">
              <a:off x="3158684" y="2198669"/>
              <a:ext cx="96727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2EBC2A91-E949-4840-AAB9-261DCECF00BF}"/>
                </a:ext>
              </a:extLst>
            </p:cNvPr>
            <p:cNvSpPr txBox="1"/>
            <p:nvPr/>
          </p:nvSpPr>
          <p:spPr>
            <a:xfrm>
              <a:off x="2202610" y="4614971"/>
              <a:ext cx="992652" cy="78483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CC3300"/>
                  </a:solidFill>
                  <a:effectLst/>
                  <a:uLnTx/>
                  <a:uFillTx/>
                  <a:latin typeface="Arial" panose="020B0604020202020204" pitchFamily="34" charset="0"/>
                  <a:ea typeface="+mn-ea"/>
                  <a:cs typeface="Arial" panose="020B0604020202020204" pitchFamily="34" charset="0"/>
                </a:rPr>
                <a:t>Ansimag</a:t>
              </a:r>
              <a:r>
                <a:rPr kumimoji="0" lang="en-US" sz="900" b="1" i="0" u="none" strike="noStrike" kern="1200" cap="none" spc="0" normalizeH="0" baseline="0" noProof="0" dirty="0">
                  <a:ln>
                    <a:noFill/>
                  </a:ln>
                  <a:solidFill>
                    <a:srgbClr val="CC3300"/>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err="1">
                  <a:ln>
                    <a:noFill/>
                  </a:ln>
                  <a:solidFill>
                    <a:srgbClr val="CC3300"/>
                  </a:solidFill>
                  <a:effectLst/>
                  <a:uLnTx/>
                  <a:uFillTx/>
                  <a:latin typeface="Arial" panose="020B0604020202020204" pitchFamily="34" charset="0"/>
                  <a:ea typeface="+mn-ea"/>
                  <a:cs typeface="Arial" panose="020B0604020202020204" pitchFamily="34" charset="0"/>
                </a:rPr>
                <a:t>Sealless</a:t>
              </a:r>
              <a:r>
                <a:rPr kumimoji="0" lang="en-US" sz="900" b="1" i="0" u="none" strike="noStrike" kern="1200" cap="none" spc="0" normalizeH="0" baseline="0" noProof="0" dirty="0">
                  <a:ln>
                    <a:noFill/>
                  </a:ln>
                  <a:solidFill>
                    <a:srgbClr val="CC3300"/>
                  </a:solidFill>
                  <a:effectLst/>
                  <a:uLnTx/>
                  <a:uFillTx/>
                  <a:latin typeface="Arial" panose="020B0604020202020204" pitchFamily="34" charset="0"/>
                  <a:ea typeface="+mn-ea"/>
                  <a:cs typeface="Arial" panose="020B0604020202020204" pitchFamily="34" charset="0"/>
                </a:rPr>
                <a:t> Magnetic Drive Plastic Lined Pumps</a:t>
              </a:r>
            </a:p>
          </p:txBody>
        </p:sp>
        <p:pic>
          <p:nvPicPr>
            <p:cNvPr id="49" name="Picture 48">
              <a:extLst>
                <a:ext uri="{FF2B5EF4-FFF2-40B4-BE49-F238E27FC236}">
                  <a16:creationId xmlns:a16="http://schemas.microsoft.com/office/drawing/2014/main" id="{6F30312A-5236-4C9B-BD8B-07A7BF4601A8}"/>
                </a:ext>
              </a:extLst>
            </p:cNvPr>
            <p:cNvPicPr>
              <a:picLocks noChangeAspect="1"/>
            </p:cNvPicPr>
            <p:nvPr/>
          </p:nvPicPr>
          <p:blipFill rotWithShape="1">
            <a:blip r:embed="rId4"/>
            <a:srcRect l="49926" r="25213"/>
            <a:stretch/>
          </p:blipFill>
          <p:spPr>
            <a:xfrm>
              <a:off x="6239831" y="3836297"/>
              <a:ext cx="932987" cy="798704"/>
            </a:xfrm>
            <a:prstGeom prst="rect">
              <a:avLst/>
            </a:prstGeom>
          </p:spPr>
        </p:pic>
        <p:pic>
          <p:nvPicPr>
            <p:cNvPr id="51" name="Picture 50">
              <a:extLst>
                <a:ext uri="{FF2B5EF4-FFF2-40B4-BE49-F238E27FC236}">
                  <a16:creationId xmlns:a16="http://schemas.microsoft.com/office/drawing/2014/main" id="{43582DAA-04EA-4015-87E3-3CD87C091E63}"/>
                </a:ext>
              </a:extLst>
            </p:cNvPr>
            <p:cNvPicPr>
              <a:picLocks noChangeAspect="1"/>
            </p:cNvPicPr>
            <p:nvPr/>
          </p:nvPicPr>
          <p:blipFill rotWithShape="1">
            <a:blip r:embed="rId4"/>
            <a:srcRect l="49926" r="25213"/>
            <a:stretch/>
          </p:blipFill>
          <p:spPr>
            <a:xfrm>
              <a:off x="9530816" y="2235105"/>
              <a:ext cx="932987" cy="798704"/>
            </a:xfrm>
            <a:prstGeom prst="rect">
              <a:avLst/>
            </a:prstGeom>
          </p:spPr>
        </p:pic>
        <p:sp>
          <p:nvSpPr>
            <p:cNvPr id="52" name="TextBox 51">
              <a:extLst>
                <a:ext uri="{FF2B5EF4-FFF2-40B4-BE49-F238E27FC236}">
                  <a16:creationId xmlns:a16="http://schemas.microsoft.com/office/drawing/2014/main" id="{1B3479B3-1F03-44C0-AB45-DFB2E50594A2}"/>
                </a:ext>
              </a:extLst>
            </p:cNvPr>
            <p:cNvSpPr txBox="1"/>
            <p:nvPr/>
          </p:nvSpPr>
          <p:spPr>
            <a:xfrm>
              <a:off x="9471149" y="3057210"/>
              <a:ext cx="992652" cy="64633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0" normalizeH="0" baseline="0" noProof="0" dirty="0" err="1">
                  <a:ln>
                    <a:noFill/>
                  </a:ln>
                  <a:solidFill>
                    <a:srgbClr val="CC3300"/>
                  </a:solidFill>
                  <a:effectLst/>
                  <a:uLnTx/>
                  <a:uFillTx/>
                  <a:latin typeface="Arial" panose="020B0604020202020204" pitchFamily="34" charset="0"/>
                  <a:ea typeface="+mn-ea"/>
                  <a:cs typeface="Arial" panose="020B0604020202020204" pitchFamily="34" charset="0"/>
                </a:rPr>
                <a:t>Sundyne</a:t>
              </a:r>
              <a:r>
                <a:rPr kumimoji="0" lang="en-US" sz="900" b="1" i="0" u="none" strike="noStrike" kern="1200" cap="none" spc="0" normalizeH="0" baseline="0" noProof="0" dirty="0">
                  <a:ln>
                    <a:noFill/>
                  </a:ln>
                  <a:solidFill>
                    <a:srgbClr val="CC3300"/>
                  </a:solidFill>
                  <a:effectLst/>
                  <a:uLnTx/>
                  <a:uFillTx/>
                  <a:latin typeface="Arial" panose="020B0604020202020204" pitchFamily="34" charset="0"/>
                  <a:ea typeface="+mn-ea"/>
                  <a:cs typeface="Arial" panose="020B0604020202020204" pitchFamily="34" charset="0"/>
                </a:rPr>
                <a:t> Process Gas Compressors LMC / BMC</a:t>
              </a:r>
            </a:p>
          </p:txBody>
        </p:sp>
        <p:cxnSp>
          <p:nvCxnSpPr>
            <p:cNvPr id="53" name="Straight Arrow Connector 52">
              <a:extLst>
                <a:ext uri="{FF2B5EF4-FFF2-40B4-BE49-F238E27FC236}">
                  <a16:creationId xmlns:a16="http://schemas.microsoft.com/office/drawing/2014/main" id="{04B5AEFF-8595-4F4D-B6A8-43D80BB29D3B}"/>
                </a:ext>
              </a:extLst>
            </p:cNvPr>
            <p:cNvCxnSpPr>
              <a:cxnSpLocks/>
              <a:stCxn id="51" idx="1"/>
            </p:cNvCxnSpPr>
            <p:nvPr/>
          </p:nvCxnSpPr>
          <p:spPr>
            <a:xfrm flipH="1">
              <a:off x="8841145" y="2634457"/>
              <a:ext cx="689671"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4" name="Rectangle 3">
            <a:extLst>
              <a:ext uri="{FF2B5EF4-FFF2-40B4-BE49-F238E27FC236}">
                <a16:creationId xmlns:a16="http://schemas.microsoft.com/office/drawing/2014/main" id="{0294A1CB-986E-FC03-A37D-1AB943973E29}"/>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722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1595D-BF7C-4BF7-A0D4-0695C52124C0}"/>
              </a:ext>
            </a:extLst>
          </p:cNvPr>
          <p:cNvSpPr>
            <a:spLocks noGrp="1"/>
          </p:cNvSpPr>
          <p:nvPr>
            <p:ph type="title"/>
          </p:nvPr>
        </p:nvSpPr>
        <p:spPr>
          <a:xfrm>
            <a:off x="4895043" y="144592"/>
            <a:ext cx="6940420" cy="563562"/>
          </a:xfrm>
        </p:spPr>
        <p:txBody>
          <a:bodyPr>
            <a:normAutofit/>
          </a:bodyPr>
          <a:lstStyle/>
          <a:p>
            <a:r>
              <a:rPr lang="en-US" sz="2400" dirty="0"/>
              <a:t>9 Series Hydrogen Compressor Package</a:t>
            </a:r>
          </a:p>
        </p:txBody>
      </p:sp>
      <p:pic>
        <p:nvPicPr>
          <p:cNvPr id="12" name="Content Placeholder 11">
            <a:extLst>
              <a:ext uri="{FF2B5EF4-FFF2-40B4-BE49-F238E27FC236}">
                <a16:creationId xmlns:a16="http://schemas.microsoft.com/office/drawing/2014/main" id="{0ECF16EE-D14E-43AD-A9E9-29F2F66738F4}"/>
              </a:ext>
            </a:extLst>
          </p:cNvPr>
          <p:cNvPicPr>
            <a:picLocks noGrp="1" noChangeAspect="1"/>
          </p:cNvPicPr>
          <p:nvPr>
            <p:ph sz="half" idx="1"/>
          </p:nvPr>
        </p:nvPicPr>
        <p:blipFill>
          <a:blip r:embed="rId2"/>
          <a:stretch>
            <a:fillRect/>
          </a:stretch>
        </p:blipFill>
        <p:spPr>
          <a:xfrm>
            <a:off x="801589" y="1114491"/>
            <a:ext cx="4423554" cy="4755894"/>
          </a:xfrm>
        </p:spPr>
      </p:pic>
      <p:pic>
        <p:nvPicPr>
          <p:cNvPr id="18" name="Picture 17">
            <a:extLst>
              <a:ext uri="{FF2B5EF4-FFF2-40B4-BE49-F238E27FC236}">
                <a16:creationId xmlns:a16="http://schemas.microsoft.com/office/drawing/2014/main" id="{3AF35365-151E-4D7C-BEC1-93D777B0DF67}"/>
              </a:ext>
            </a:extLst>
          </p:cNvPr>
          <p:cNvPicPr>
            <a:picLocks noChangeAspect="1"/>
          </p:cNvPicPr>
          <p:nvPr/>
        </p:nvPicPr>
        <p:blipFill>
          <a:blip r:embed="rId3"/>
          <a:stretch>
            <a:fillRect/>
          </a:stretch>
        </p:blipFill>
        <p:spPr>
          <a:xfrm>
            <a:off x="6181273" y="1114491"/>
            <a:ext cx="3933111" cy="4793250"/>
          </a:xfrm>
          <a:prstGeom prst="rect">
            <a:avLst/>
          </a:prstGeom>
        </p:spPr>
      </p:pic>
      <p:sp>
        <p:nvSpPr>
          <p:cNvPr id="2" name="Rectangle 1">
            <a:extLst>
              <a:ext uri="{FF2B5EF4-FFF2-40B4-BE49-F238E27FC236}">
                <a16:creationId xmlns:a16="http://schemas.microsoft.com/office/drawing/2014/main" id="{E6F6E060-FFA5-A202-65E7-E29E5CCE8971}"/>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720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9ABCF2-9363-4530-A9B8-1CAB80B23A88}"/>
              </a:ext>
            </a:extLst>
          </p:cNvPr>
          <p:cNvSpPr>
            <a:spLocks noGrp="1"/>
          </p:cNvSpPr>
          <p:nvPr>
            <p:ph type="title"/>
          </p:nvPr>
        </p:nvSpPr>
        <p:spPr>
          <a:xfrm>
            <a:off x="1828703" y="1111677"/>
            <a:ext cx="3436974" cy="422672"/>
          </a:xfrm>
        </p:spPr>
        <p:txBody>
          <a:bodyPr>
            <a:normAutofit fontScale="90000"/>
          </a:bodyPr>
          <a:lstStyle/>
          <a:p>
            <a:r>
              <a:rPr lang="en-US" dirty="0">
                <a:solidFill>
                  <a:schemeClr val="bg1"/>
                </a:solidFill>
              </a:rPr>
              <a:t>Hydrogen Recent Units</a:t>
            </a:r>
            <a:endParaRPr lang="en-US" dirty="0"/>
          </a:p>
        </p:txBody>
      </p:sp>
      <p:pic>
        <p:nvPicPr>
          <p:cNvPr id="7" name="Content Placeholder 6" descr="A picture containing text, ground, outdoor&#10;&#10;Description automatically generated">
            <a:extLst>
              <a:ext uri="{FF2B5EF4-FFF2-40B4-BE49-F238E27FC236}">
                <a16:creationId xmlns:a16="http://schemas.microsoft.com/office/drawing/2014/main" id="{DBB848E7-47D2-434C-8369-C713BB9198B0}"/>
              </a:ext>
            </a:extLst>
          </p:cNvPr>
          <p:cNvPicPr>
            <a:picLocks noGrp="1" noChangeAspect="1"/>
          </p:cNvPicPr>
          <p:nvPr>
            <p:ph sz="half" idx="1"/>
          </p:nvPr>
        </p:nvPicPr>
        <p:blipFill rotWithShape="1">
          <a:blip r:embed="rId2"/>
          <a:srcRect r="13328" b="17837"/>
          <a:stretch/>
        </p:blipFill>
        <p:spPr>
          <a:xfrm>
            <a:off x="313145" y="1323013"/>
            <a:ext cx="5478056" cy="3553787"/>
          </a:xfrm>
        </p:spPr>
      </p:pic>
      <p:pic>
        <p:nvPicPr>
          <p:cNvPr id="9" name="Content Placeholder 8" descr="A picture containing ground, outdoor, green, farm machine&#10;&#10;Description automatically generated">
            <a:extLst>
              <a:ext uri="{FF2B5EF4-FFF2-40B4-BE49-F238E27FC236}">
                <a16:creationId xmlns:a16="http://schemas.microsoft.com/office/drawing/2014/main" id="{D04CC78A-C1FA-4876-88CB-960600A7AE66}"/>
              </a:ext>
            </a:extLst>
          </p:cNvPr>
          <p:cNvPicPr>
            <a:picLocks noGrp="1" noChangeAspect="1"/>
          </p:cNvPicPr>
          <p:nvPr>
            <p:ph sz="half" idx="2"/>
          </p:nvPr>
        </p:nvPicPr>
        <p:blipFill>
          <a:blip r:embed="rId3"/>
          <a:stretch>
            <a:fillRect/>
          </a:stretch>
        </p:blipFill>
        <p:spPr>
          <a:xfrm>
            <a:off x="6284123" y="1323012"/>
            <a:ext cx="5044926" cy="3553787"/>
          </a:xfrm>
        </p:spPr>
      </p:pic>
      <p:sp>
        <p:nvSpPr>
          <p:cNvPr id="22" name="Oval 21">
            <a:extLst>
              <a:ext uri="{FF2B5EF4-FFF2-40B4-BE49-F238E27FC236}">
                <a16:creationId xmlns:a16="http://schemas.microsoft.com/office/drawing/2014/main" id="{BE149B09-0C20-4C9B-AE88-FB372F5E6914}"/>
              </a:ext>
            </a:extLst>
          </p:cNvPr>
          <p:cNvSpPr/>
          <p:nvPr/>
        </p:nvSpPr>
        <p:spPr>
          <a:xfrm>
            <a:off x="2692842" y="2232828"/>
            <a:ext cx="723568" cy="580445"/>
          </a:xfrm>
          <a:prstGeom prst="ellipse">
            <a:avLst/>
          </a:prstGeom>
          <a:gradFill>
            <a:gsLst>
              <a:gs pos="0">
                <a:schemeClr val="accent1">
                  <a:lumMod val="5000"/>
                  <a:lumOff val="95000"/>
                  <a:alpha val="92000"/>
                </a:schemeClr>
              </a:gs>
              <a:gs pos="74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ln>
            <a:solidFill>
              <a:schemeClr val="accent1">
                <a:alpha val="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Rectangle 2">
            <a:extLst>
              <a:ext uri="{FF2B5EF4-FFF2-40B4-BE49-F238E27FC236}">
                <a16:creationId xmlns:a16="http://schemas.microsoft.com/office/drawing/2014/main" id="{149EE639-2FA5-4D77-8352-34BCE3A9CE13}"/>
              </a:ext>
            </a:extLst>
          </p:cNvPr>
          <p:cNvSpPr>
            <a:spLocks noChangeArrowheads="1"/>
          </p:cNvSpPr>
          <p:nvPr/>
        </p:nvSpPr>
        <p:spPr bwMode="auto">
          <a:xfrm>
            <a:off x="-5396291" y="-9421172"/>
            <a:ext cx="1802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36ABD41A-2E67-CB74-EB3F-99CAA4A4C8D2}"/>
              </a:ext>
            </a:extLst>
          </p:cNvPr>
          <p:cNvSpPr txBox="1">
            <a:spLocks/>
          </p:cNvSpPr>
          <p:nvPr/>
        </p:nvSpPr>
        <p:spPr>
          <a:xfrm>
            <a:off x="4895043" y="144592"/>
            <a:ext cx="6940420" cy="5635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500" b="1" kern="1200">
                <a:solidFill>
                  <a:srgbClr val="003B5E"/>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3B5E"/>
                </a:solidFill>
                <a:effectLst/>
                <a:uLnTx/>
                <a:uFillTx/>
                <a:latin typeface="Calibri" panose="020F0502020204030204"/>
                <a:ea typeface="+mj-ea"/>
                <a:cs typeface="+mj-cs"/>
              </a:rPr>
              <a:t>9 Series Hydrogen Package – Bus Refueling</a:t>
            </a:r>
          </a:p>
        </p:txBody>
      </p:sp>
      <p:sp>
        <p:nvSpPr>
          <p:cNvPr id="3" name="Rectangle 2">
            <a:extLst>
              <a:ext uri="{FF2B5EF4-FFF2-40B4-BE49-F238E27FC236}">
                <a16:creationId xmlns:a16="http://schemas.microsoft.com/office/drawing/2014/main" id="{ECFD3803-C117-2F62-0595-CF6298D60693}"/>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437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C0CEFC-5498-40F4-B562-7EED99332D7C}"/>
              </a:ext>
            </a:extLst>
          </p:cNvPr>
          <p:cNvPicPr>
            <a:picLocks noChangeAspect="1"/>
          </p:cNvPicPr>
          <p:nvPr/>
        </p:nvPicPr>
        <p:blipFill rotWithShape="1">
          <a:blip r:embed="rId3"/>
          <a:srcRect l="9183" t="4641" r="8150" b="1618"/>
          <a:stretch/>
        </p:blipFill>
        <p:spPr>
          <a:xfrm>
            <a:off x="2249300" y="1294642"/>
            <a:ext cx="7559040" cy="4268716"/>
          </a:xfrm>
          <a:prstGeom prst="rect">
            <a:avLst/>
          </a:prstGeom>
        </p:spPr>
      </p:pic>
      <p:sp>
        <p:nvSpPr>
          <p:cNvPr id="5" name="TextBox 4">
            <a:extLst>
              <a:ext uri="{FF2B5EF4-FFF2-40B4-BE49-F238E27FC236}">
                <a16:creationId xmlns:a16="http://schemas.microsoft.com/office/drawing/2014/main" id="{E3D1A9C8-733D-4A6E-B79F-EA21E9A09C94}"/>
              </a:ext>
            </a:extLst>
          </p:cNvPr>
          <p:cNvSpPr txBox="1"/>
          <p:nvPr/>
        </p:nvSpPr>
        <p:spPr>
          <a:xfrm>
            <a:off x="8121780" y="5052818"/>
            <a:ext cx="14122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Calibri" panose="020F0502020204030204"/>
                <a:ea typeface="+mn-ea"/>
                <a:cs typeface="+mn-cs"/>
              </a:rPr>
              <a:t>Crankcase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DB0E5D3E-82A4-45A5-8D68-649DA9C903BB}"/>
              </a:ext>
            </a:extLst>
          </p:cNvPr>
          <p:cNvCxnSpPr>
            <a:stCxn id="5" idx="1"/>
          </p:cNvCxnSpPr>
          <p:nvPr/>
        </p:nvCxnSpPr>
        <p:spPr>
          <a:xfrm flipH="1" flipV="1">
            <a:off x="6587620" y="4209538"/>
            <a:ext cx="1534160" cy="10279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29CBBC9C-6727-443E-96DF-2361826049F2}"/>
              </a:ext>
            </a:extLst>
          </p:cNvPr>
          <p:cNvSpPr txBox="1"/>
          <p:nvPr/>
        </p:nvSpPr>
        <p:spPr>
          <a:xfrm>
            <a:off x="5724020" y="5159657"/>
            <a:ext cx="141224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Head #1</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0C4F5ADD-C2EE-442B-A0B9-6CFABC5A428E}"/>
              </a:ext>
            </a:extLst>
          </p:cNvPr>
          <p:cNvCxnSpPr>
            <a:cxnSpLocks/>
            <a:stCxn id="11" idx="0"/>
          </p:cNvCxnSpPr>
          <p:nvPr/>
        </p:nvCxnSpPr>
        <p:spPr>
          <a:xfrm flipH="1" flipV="1">
            <a:off x="5472436" y="4331963"/>
            <a:ext cx="957704" cy="8276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DB8D9922-089D-4A85-95F0-5916760F3154}"/>
              </a:ext>
            </a:extLst>
          </p:cNvPr>
          <p:cNvSpPr txBox="1"/>
          <p:nvPr/>
        </p:nvSpPr>
        <p:spPr>
          <a:xfrm>
            <a:off x="8995540" y="4774807"/>
            <a:ext cx="14122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Head #2</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5AF9F28C-25BA-4ECB-8ED1-C841A6F170A5}"/>
              </a:ext>
            </a:extLst>
          </p:cNvPr>
          <p:cNvCxnSpPr>
            <a:cxnSpLocks/>
            <a:stCxn id="14" idx="1"/>
          </p:cNvCxnSpPr>
          <p:nvPr/>
        </p:nvCxnSpPr>
        <p:spPr>
          <a:xfrm flipH="1" flipV="1">
            <a:off x="8010020" y="3807313"/>
            <a:ext cx="985520" cy="1152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1D6D4CCA-AEF7-4700-A939-E4F2885D8E0E}"/>
              </a:ext>
            </a:extLst>
          </p:cNvPr>
          <p:cNvSpPr txBox="1"/>
          <p:nvPr/>
        </p:nvSpPr>
        <p:spPr>
          <a:xfrm>
            <a:off x="3803780" y="1400473"/>
            <a:ext cx="141224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Calibri" panose="020F0502020204030204"/>
                <a:ea typeface="+mn-ea"/>
                <a:cs typeface="+mn-cs"/>
              </a:rPr>
              <a:t>Flywheel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C5E95907-94ED-4BE3-B0F9-FDF1C36F0961}"/>
              </a:ext>
            </a:extLst>
          </p:cNvPr>
          <p:cNvCxnSpPr>
            <a:cxnSpLocks/>
            <a:stCxn id="18" idx="2"/>
          </p:cNvCxnSpPr>
          <p:nvPr/>
        </p:nvCxnSpPr>
        <p:spPr>
          <a:xfrm>
            <a:off x="4509900" y="1769807"/>
            <a:ext cx="1082040" cy="15558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CEBC2771-4458-4358-9B39-EABC06C144FE}"/>
              </a:ext>
            </a:extLst>
          </p:cNvPr>
          <p:cNvSpPr txBox="1"/>
          <p:nvPr/>
        </p:nvSpPr>
        <p:spPr>
          <a:xfrm>
            <a:off x="5175380" y="1374525"/>
            <a:ext cx="189992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Process </a:t>
            </a:r>
            <a:r>
              <a:rPr kumimoji="0" lang="fr-FR" sz="1800" b="0" i="0" u="none" strike="noStrike" kern="1200" cap="none" spc="0" normalizeH="0" baseline="0" noProof="0" dirty="0" err="1">
                <a:ln>
                  <a:noFill/>
                </a:ln>
                <a:solidFill>
                  <a:srgbClr val="000000"/>
                </a:solidFill>
                <a:effectLst/>
                <a:uLnTx/>
                <a:uFillTx/>
                <a:latin typeface="Calibri" panose="020F0502020204030204"/>
                <a:ea typeface="+mn-ea"/>
                <a:cs typeface="+mn-cs"/>
              </a:rPr>
              <a:t>Coolers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C8BDC8CB-5B4D-43EB-ACD7-5DA870198C49}"/>
              </a:ext>
            </a:extLst>
          </p:cNvPr>
          <p:cNvCxnSpPr>
            <a:cxnSpLocks/>
          </p:cNvCxnSpPr>
          <p:nvPr/>
        </p:nvCxnSpPr>
        <p:spPr>
          <a:xfrm flipH="1">
            <a:off x="5875150" y="1769807"/>
            <a:ext cx="242572" cy="6104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4BA9157A-5879-41DB-9078-3D4C1566BDE6}"/>
              </a:ext>
            </a:extLst>
          </p:cNvPr>
          <p:cNvSpPr txBox="1"/>
          <p:nvPr/>
        </p:nvSpPr>
        <p:spPr>
          <a:xfrm>
            <a:off x="8858380" y="1500296"/>
            <a:ext cx="18999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Calibri" panose="020F0502020204030204"/>
                <a:ea typeface="+mn-ea"/>
                <a:cs typeface="+mn-cs"/>
              </a:rPr>
              <a:t>Dampener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D59FF580-D491-40B4-8F8E-A802762DAC9F}"/>
              </a:ext>
            </a:extLst>
          </p:cNvPr>
          <p:cNvCxnSpPr>
            <a:cxnSpLocks/>
            <a:stCxn id="28" idx="1"/>
          </p:cNvCxnSpPr>
          <p:nvPr/>
        </p:nvCxnSpPr>
        <p:spPr>
          <a:xfrm flipH="1">
            <a:off x="7749036" y="1684962"/>
            <a:ext cx="1109344" cy="13066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B1455743-553A-404A-92A1-6727B5D90E50}"/>
              </a:ext>
            </a:extLst>
          </p:cNvPr>
          <p:cNvSpPr txBox="1"/>
          <p:nvPr/>
        </p:nvSpPr>
        <p:spPr>
          <a:xfrm>
            <a:off x="1373000" y="1876613"/>
            <a:ext cx="1899920"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Calibri" panose="020F0502020204030204"/>
                <a:ea typeface="+mn-ea"/>
                <a:cs typeface="+mn-cs"/>
              </a:rPr>
              <a:t>Dampeners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B4E46EF4-05BF-48AB-9444-C5F3E048D134}"/>
              </a:ext>
            </a:extLst>
          </p:cNvPr>
          <p:cNvCxnSpPr>
            <a:cxnSpLocks/>
            <a:stCxn id="32" idx="3"/>
          </p:cNvCxnSpPr>
          <p:nvPr/>
        </p:nvCxnSpPr>
        <p:spPr>
          <a:xfrm>
            <a:off x="3272920" y="2061281"/>
            <a:ext cx="618490" cy="12643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F0913583-DA74-4FAD-A099-7E15EE18689F}"/>
              </a:ext>
            </a:extLst>
          </p:cNvPr>
          <p:cNvCxnSpPr>
            <a:cxnSpLocks/>
            <a:stCxn id="32" idx="3"/>
          </p:cNvCxnSpPr>
          <p:nvPr/>
        </p:nvCxnSpPr>
        <p:spPr>
          <a:xfrm>
            <a:off x="3272920" y="2061281"/>
            <a:ext cx="1236980" cy="11111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B2848296-FA8A-4858-8671-2DC2A853F015}"/>
              </a:ext>
            </a:extLst>
          </p:cNvPr>
          <p:cNvSpPr txBox="1"/>
          <p:nvPr/>
        </p:nvSpPr>
        <p:spPr>
          <a:xfrm>
            <a:off x="1391277" y="4790325"/>
            <a:ext cx="1021080"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Gas </a:t>
            </a:r>
            <a:r>
              <a:rPr kumimoji="0" lang="fr-FR" sz="1800" b="0" i="0" u="none" strike="noStrike" kern="1200" cap="none" spc="0" normalizeH="0" baseline="0" noProof="0" dirty="0" err="1">
                <a:ln>
                  <a:noFill/>
                </a:ln>
                <a:solidFill>
                  <a:srgbClr val="000000"/>
                </a:solidFill>
                <a:effectLst/>
                <a:uLnTx/>
                <a:uFillTx/>
                <a:latin typeface="Calibri" panose="020F0502020204030204"/>
                <a:ea typeface="+mn-ea"/>
                <a:cs typeface="+mn-cs"/>
              </a:rPr>
              <a:t>Inlet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51607B8-E1A8-4406-B3F9-99870312A94E}"/>
              </a:ext>
            </a:extLst>
          </p:cNvPr>
          <p:cNvSpPr txBox="1"/>
          <p:nvPr/>
        </p:nvSpPr>
        <p:spPr>
          <a:xfrm>
            <a:off x="1391277" y="5059565"/>
            <a:ext cx="1350286"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Gas </a:t>
            </a:r>
            <a:r>
              <a:rPr kumimoji="0" lang="fr-FR" sz="1800" b="0" i="0" u="none" strike="noStrike" kern="1200" cap="none" spc="0" normalizeH="0" baseline="0" noProof="0" dirty="0" err="1">
                <a:ln>
                  <a:noFill/>
                </a:ln>
                <a:solidFill>
                  <a:srgbClr val="000000"/>
                </a:solidFill>
                <a:effectLst/>
                <a:uLnTx/>
                <a:uFillTx/>
                <a:latin typeface="Calibri" panose="020F0502020204030204"/>
                <a:ea typeface="+mn-ea"/>
                <a:cs typeface="+mn-cs"/>
              </a:rPr>
              <a:t>Outlet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7D4FB3FE-024B-4980-9365-0E068057E6AC}"/>
              </a:ext>
            </a:extLst>
          </p:cNvPr>
          <p:cNvCxnSpPr>
            <a:cxnSpLocks/>
            <a:stCxn id="41" idx="3"/>
          </p:cNvCxnSpPr>
          <p:nvPr/>
        </p:nvCxnSpPr>
        <p:spPr>
          <a:xfrm flipV="1">
            <a:off x="2412359" y="3939101"/>
            <a:ext cx="1300479" cy="10358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7C259864-2530-47F0-AC78-E901F8DFF666}"/>
              </a:ext>
            </a:extLst>
          </p:cNvPr>
          <p:cNvCxnSpPr>
            <a:cxnSpLocks/>
            <a:stCxn id="42" idx="3"/>
          </p:cNvCxnSpPr>
          <p:nvPr/>
        </p:nvCxnSpPr>
        <p:spPr>
          <a:xfrm flipV="1">
            <a:off x="2741565" y="4582743"/>
            <a:ext cx="747009" cy="6614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0424BC62-986F-42D9-87DB-48FD50F47EBF}"/>
              </a:ext>
            </a:extLst>
          </p:cNvPr>
          <p:cNvSpPr txBox="1"/>
          <p:nvPr/>
        </p:nvSpPr>
        <p:spPr>
          <a:xfrm>
            <a:off x="3144402" y="5213166"/>
            <a:ext cx="74700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Calibri" panose="020F0502020204030204"/>
                <a:ea typeface="+mn-ea"/>
                <a:cs typeface="+mn-cs"/>
              </a:rPr>
              <a:t>Filter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33341910-4BC9-4980-B64F-619023A39CD2}"/>
              </a:ext>
            </a:extLst>
          </p:cNvPr>
          <p:cNvCxnSpPr>
            <a:cxnSpLocks/>
            <a:stCxn id="53" idx="0"/>
          </p:cNvCxnSpPr>
          <p:nvPr/>
        </p:nvCxnSpPr>
        <p:spPr>
          <a:xfrm flipV="1">
            <a:off x="3517905" y="4331964"/>
            <a:ext cx="646058" cy="8812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 name="Title 3">
            <a:extLst>
              <a:ext uri="{FF2B5EF4-FFF2-40B4-BE49-F238E27FC236}">
                <a16:creationId xmlns:a16="http://schemas.microsoft.com/office/drawing/2014/main" id="{8D4D7374-9FBF-496E-ADB1-416E7E03DEA2}"/>
              </a:ext>
            </a:extLst>
          </p:cNvPr>
          <p:cNvSpPr>
            <a:spLocks noGrp="1"/>
          </p:cNvSpPr>
          <p:nvPr>
            <p:ph type="title"/>
          </p:nvPr>
        </p:nvSpPr>
        <p:spPr>
          <a:xfrm>
            <a:off x="3517641" y="144592"/>
            <a:ext cx="8289829" cy="563562"/>
          </a:xfrm>
        </p:spPr>
        <p:txBody>
          <a:bodyPr>
            <a:normAutofit fontScale="90000"/>
          </a:bodyPr>
          <a:lstStyle/>
          <a:p>
            <a:pPr algn="r"/>
            <a:r>
              <a:rPr lang="en-US" sz="2400" dirty="0"/>
              <a:t>Standard Hydrogen Package design for shorter lead-times</a:t>
            </a:r>
          </a:p>
        </p:txBody>
      </p:sp>
      <p:sp>
        <p:nvSpPr>
          <p:cNvPr id="3" name="Rectangle 2">
            <a:extLst>
              <a:ext uri="{FF2B5EF4-FFF2-40B4-BE49-F238E27FC236}">
                <a16:creationId xmlns:a16="http://schemas.microsoft.com/office/drawing/2014/main" id="{1EAA16F2-2CC1-733C-7DEB-5CFD772192D3}"/>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65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CA602-A19F-421D-B776-B460335CA962}"/>
              </a:ext>
            </a:extLst>
          </p:cNvPr>
          <p:cNvSpPr>
            <a:spLocks noGrp="1"/>
          </p:cNvSpPr>
          <p:nvPr>
            <p:ph type="title"/>
          </p:nvPr>
        </p:nvSpPr>
        <p:spPr/>
        <p:txBody>
          <a:bodyPr>
            <a:normAutofit/>
          </a:bodyPr>
          <a:lstStyle/>
          <a:p>
            <a:pPr algn="r"/>
            <a:r>
              <a:rPr lang="en-US" sz="2400" dirty="0"/>
              <a:t>Sundyne Centrifugal Compressors</a:t>
            </a:r>
          </a:p>
        </p:txBody>
      </p:sp>
      <p:pic>
        <p:nvPicPr>
          <p:cNvPr id="11" name="Picture 10">
            <a:extLst>
              <a:ext uri="{FF2B5EF4-FFF2-40B4-BE49-F238E27FC236}">
                <a16:creationId xmlns:a16="http://schemas.microsoft.com/office/drawing/2014/main" id="{B6F8302A-D56E-436D-9065-9481B1CB7365}"/>
              </a:ext>
            </a:extLst>
          </p:cNvPr>
          <p:cNvPicPr>
            <a:picLocks noChangeAspect="1"/>
          </p:cNvPicPr>
          <p:nvPr/>
        </p:nvPicPr>
        <p:blipFill>
          <a:blip r:embed="rId2"/>
          <a:stretch>
            <a:fillRect/>
          </a:stretch>
        </p:blipFill>
        <p:spPr>
          <a:xfrm>
            <a:off x="1737061" y="965266"/>
            <a:ext cx="8369540" cy="5295771"/>
          </a:xfrm>
          <a:prstGeom prst="rect">
            <a:avLst/>
          </a:prstGeom>
        </p:spPr>
      </p:pic>
      <p:sp>
        <p:nvSpPr>
          <p:cNvPr id="2" name="Rectangle 1">
            <a:extLst>
              <a:ext uri="{FF2B5EF4-FFF2-40B4-BE49-F238E27FC236}">
                <a16:creationId xmlns:a16="http://schemas.microsoft.com/office/drawing/2014/main" id="{3AF00A30-D984-5328-FB1C-A69219F9BEF1}"/>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21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B34C-7080-50D8-B747-1B21E3B57F3F}"/>
              </a:ext>
            </a:extLst>
          </p:cNvPr>
          <p:cNvSpPr>
            <a:spLocks noGrp="1"/>
          </p:cNvSpPr>
          <p:nvPr>
            <p:ph type="title"/>
          </p:nvPr>
        </p:nvSpPr>
        <p:spPr/>
        <p:txBody>
          <a:bodyPr>
            <a:normAutofit/>
          </a:bodyPr>
          <a:lstStyle/>
          <a:p>
            <a:r>
              <a:rPr lang="en-US" dirty="0"/>
              <a:t>Agenda</a:t>
            </a:r>
          </a:p>
        </p:txBody>
      </p:sp>
      <p:sp>
        <p:nvSpPr>
          <p:cNvPr id="3" name="Content Placeholder 2">
            <a:extLst>
              <a:ext uri="{FF2B5EF4-FFF2-40B4-BE49-F238E27FC236}">
                <a16:creationId xmlns:a16="http://schemas.microsoft.com/office/drawing/2014/main" id="{305713DA-593A-4EB6-D27C-0EA0C65519BC}"/>
              </a:ext>
            </a:extLst>
          </p:cNvPr>
          <p:cNvSpPr>
            <a:spLocks noGrp="1"/>
          </p:cNvSpPr>
          <p:nvPr>
            <p:ph idx="1"/>
          </p:nvPr>
        </p:nvSpPr>
        <p:spPr>
          <a:xfrm>
            <a:off x="838200" y="1331089"/>
            <a:ext cx="10668000" cy="4845874"/>
          </a:xfrm>
        </p:spPr>
        <p:txBody>
          <a:bodyPr>
            <a:normAutofit/>
          </a:bodyPr>
          <a:lstStyle/>
          <a:p>
            <a:r>
              <a:rPr lang="en-US" dirty="0"/>
              <a:t>Hydrogen demand announcement</a:t>
            </a:r>
          </a:p>
          <a:p>
            <a:r>
              <a:rPr lang="en-US" dirty="0"/>
              <a:t>Overview of </a:t>
            </a:r>
            <a:r>
              <a:rPr lang="en-US" dirty="0" err="1"/>
              <a:t>Sundyne</a:t>
            </a:r>
            <a:r>
              <a:rPr lang="en-US" dirty="0"/>
              <a:t> Corporation</a:t>
            </a:r>
          </a:p>
          <a:p>
            <a:r>
              <a:rPr lang="en-US" dirty="0"/>
              <a:t>IRA </a:t>
            </a:r>
            <a:r>
              <a:rPr lang="en-US" b="0" i="0" u="none" strike="noStrike" dirty="0">
                <a:solidFill>
                  <a:srgbClr val="202124"/>
                </a:solidFill>
                <a:effectLst/>
                <a:latin typeface="Google Sans"/>
              </a:rPr>
              <a:t>45V Hydrogen Production Tax Credit (PTC) Update</a:t>
            </a:r>
            <a:endParaRPr lang="en-US" dirty="0"/>
          </a:p>
          <a:p>
            <a:r>
              <a:rPr lang="en-US" dirty="0"/>
              <a:t>New CHN Volunteer introduction</a:t>
            </a:r>
          </a:p>
          <a:p>
            <a:r>
              <a:rPr lang="en-US" dirty="0"/>
              <a:t>CHN 2.0 initiative</a:t>
            </a:r>
          </a:p>
          <a:p>
            <a:pPr lvl="1"/>
            <a:r>
              <a:rPr lang="en-US" dirty="0"/>
              <a:t>Grant applications</a:t>
            </a:r>
          </a:p>
          <a:p>
            <a:pPr lvl="1"/>
            <a:r>
              <a:rPr lang="en-US" dirty="0"/>
              <a:t>Open Houses</a:t>
            </a:r>
          </a:p>
        </p:txBody>
      </p:sp>
      <p:sp>
        <p:nvSpPr>
          <p:cNvPr id="4" name="Slide Number Placeholder 3">
            <a:extLst>
              <a:ext uri="{FF2B5EF4-FFF2-40B4-BE49-F238E27FC236}">
                <a16:creationId xmlns:a16="http://schemas.microsoft.com/office/drawing/2014/main" id="{CC982063-22CC-06FD-4A3F-546ED4E7184A}"/>
              </a:ext>
            </a:extLst>
          </p:cNvPr>
          <p:cNvSpPr>
            <a:spLocks noGrp="1"/>
          </p:cNvSpPr>
          <p:nvPr>
            <p:ph type="sldNum" sz="quarter" idx="12"/>
          </p:nvPr>
        </p:nvSpPr>
        <p:spPr/>
        <p:txBody>
          <a:bodyPr/>
          <a:lstStyle/>
          <a:p>
            <a:fld id="{5D481D27-71AB-7A43-8873-4916CDBA3906}" type="slidenum">
              <a:rPr lang="en-US" smtClean="0"/>
              <a:pPr/>
              <a:t>1</a:t>
            </a:fld>
            <a:endParaRPr lang="en-US"/>
          </a:p>
        </p:txBody>
      </p:sp>
    </p:spTree>
    <p:extLst>
      <p:ext uri="{BB962C8B-B14F-4D97-AF65-F5344CB8AC3E}">
        <p14:creationId xmlns:p14="http://schemas.microsoft.com/office/powerpoint/2010/main" val="1306195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D20AF-0B50-4F6F-848E-A9D7D5B6270C}"/>
              </a:ext>
            </a:extLst>
          </p:cNvPr>
          <p:cNvSpPr>
            <a:spLocks noGrp="1"/>
          </p:cNvSpPr>
          <p:nvPr>
            <p:ph type="sldNum" sz="quarter" idx="4"/>
          </p:nvPr>
        </p:nvSpPr>
        <p:spPr>
          <a:xfrm>
            <a:off x="9191513" y="65092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3B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F27045-472C-0143-AD26-47879978BF19}" type="slidenum">
              <a:rPr lang="en-US" smtClean="0"/>
              <a:pPr/>
              <a:t>19</a:t>
            </a:fld>
            <a:endParaRPr kumimoji="0" lang="en-US" sz="900" b="0" i="0" u="none" strike="noStrike" kern="1200" cap="none" spc="0" normalizeH="0" baseline="0" noProof="0" dirty="0">
              <a:ln>
                <a:noFill/>
              </a:ln>
              <a:solidFill>
                <a:srgbClr val="003B5E"/>
              </a:solidFill>
              <a:effectLst/>
              <a:uLnTx/>
              <a:uFillTx/>
              <a:latin typeface="Calibri" panose="020F0502020204030204"/>
              <a:ea typeface="+mn-ea"/>
              <a:cs typeface="+mn-cs"/>
            </a:endParaRPr>
          </a:p>
        </p:txBody>
      </p:sp>
      <p:pic>
        <p:nvPicPr>
          <p:cNvPr id="5" name="Picture 4" descr="A picture containing indoor, factory, metal, working&#10;&#10;Description automatically generated">
            <a:extLst>
              <a:ext uri="{FF2B5EF4-FFF2-40B4-BE49-F238E27FC236}">
                <a16:creationId xmlns:a16="http://schemas.microsoft.com/office/drawing/2014/main" id="{EF7881F5-1D03-4D4D-B7F7-B7BABF5754F9}"/>
              </a:ext>
            </a:extLst>
          </p:cNvPr>
          <p:cNvPicPr>
            <a:picLocks noChangeAspect="1"/>
          </p:cNvPicPr>
          <p:nvPr/>
        </p:nvPicPr>
        <p:blipFill>
          <a:blip r:embed="rId2"/>
          <a:stretch>
            <a:fillRect/>
          </a:stretch>
        </p:blipFill>
        <p:spPr>
          <a:xfrm>
            <a:off x="2555032" y="920167"/>
            <a:ext cx="7081935" cy="5311451"/>
          </a:xfrm>
          <a:prstGeom prst="rect">
            <a:avLst/>
          </a:prstGeom>
        </p:spPr>
      </p:pic>
      <p:sp>
        <p:nvSpPr>
          <p:cNvPr id="6" name="Title 2">
            <a:extLst>
              <a:ext uri="{FF2B5EF4-FFF2-40B4-BE49-F238E27FC236}">
                <a16:creationId xmlns:a16="http://schemas.microsoft.com/office/drawing/2014/main" id="{FB042C0A-E4AE-4E48-A3EE-58E2FFF9B3A4}"/>
              </a:ext>
            </a:extLst>
          </p:cNvPr>
          <p:cNvSpPr txBox="1">
            <a:spLocks/>
          </p:cNvSpPr>
          <p:nvPr/>
        </p:nvSpPr>
        <p:spPr>
          <a:xfrm>
            <a:off x="4450702" y="217803"/>
            <a:ext cx="5921829" cy="563562"/>
          </a:xfrm>
          <a:prstGeom prst="rect">
            <a:avLst/>
          </a:prstGeom>
        </p:spPr>
        <p:txBody>
          <a:bodyPr>
            <a:normAutofit/>
          </a:bodyPr>
          <a:lstStyle>
            <a:lvl1pPr algn="l" defTabSz="342900" rtl="0" eaLnBrk="1" latinLnBrk="0" hangingPunct="1">
              <a:spcBef>
                <a:spcPct val="0"/>
              </a:spcBef>
              <a:buNone/>
              <a:defRPr sz="1500" i="1" kern="1200" baseline="0">
                <a:solidFill>
                  <a:schemeClr val="accent6"/>
                </a:solidFill>
                <a:latin typeface="Arial"/>
                <a:ea typeface="+mj-ea"/>
                <a:cs typeface="Arial"/>
              </a:defRPr>
            </a:lvl1pPr>
          </a:lstStyle>
          <a:p>
            <a:pPr marL="0" marR="0" lvl="0" indent="0" algn="r"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j-ea"/>
                <a:cs typeface="Arial"/>
              </a:rPr>
              <a:t>“BMC” H2 Drying Compressor Package</a:t>
            </a:r>
          </a:p>
        </p:txBody>
      </p:sp>
      <p:sp>
        <p:nvSpPr>
          <p:cNvPr id="3" name="Rectangle 2">
            <a:extLst>
              <a:ext uri="{FF2B5EF4-FFF2-40B4-BE49-F238E27FC236}">
                <a16:creationId xmlns:a16="http://schemas.microsoft.com/office/drawing/2014/main" id="{484C1D9C-3D78-CC90-2C41-D13DCBEB5F88}"/>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1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title"/>
          </p:nvPr>
        </p:nvSpPr>
        <p:spPr>
          <a:xfrm>
            <a:off x="5254812" y="146425"/>
            <a:ext cx="1682377" cy="579717"/>
          </a:xfrm>
        </p:spPr>
        <p:txBody>
          <a:bodyPr>
            <a:noAutofit/>
          </a:bodyPr>
          <a:lstStyle/>
          <a:p>
            <a:pPr>
              <a:defRPr/>
            </a:pPr>
            <a:r>
              <a:rPr lang="en-US" sz="2500" i="0" dirty="0">
                <a:solidFill>
                  <a:srgbClr val="E46C0A"/>
                </a:solidFill>
                <a:latin typeface="Helvetica" pitchFamily="34" charset="0"/>
                <a:cs typeface="Helvetica" pitchFamily="34" charset="0"/>
              </a:rPr>
              <a:t>Summary</a:t>
            </a:r>
            <a:endParaRPr lang="en-US" i="0" dirty="0">
              <a:solidFill>
                <a:srgbClr val="E46C0A"/>
              </a:solidFill>
            </a:endParaRPr>
          </a:p>
        </p:txBody>
      </p:sp>
      <p:sp>
        <p:nvSpPr>
          <p:cNvPr id="3" name="TextBox 2"/>
          <p:cNvSpPr txBox="1"/>
          <p:nvPr/>
        </p:nvSpPr>
        <p:spPr>
          <a:xfrm>
            <a:off x="1685177" y="995969"/>
            <a:ext cx="8821646" cy="5232458"/>
          </a:xfrm>
          <a:prstGeom prst="rect">
            <a:avLst/>
          </a:prstGeom>
          <a:solidFill>
            <a:schemeClr val="bg1"/>
          </a:solidFill>
        </p:spPr>
        <p:txBody>
          <a:bodyPr wrap="none" rtlCol="0">
            <a:spAutoFit/>
          </a:bodyPr>
          <a:lstStyle/>
          <a:p>
            <a:pPr>
              <a:lnSpc>
                <a:spcPct val="120000"/>
              </a:lnSpc>
              <a:buClr>
                <a:schemeClr val="accent6">
                  <a:lumMod val="75000"/>
                </a:schemeClr>
              </a:buClr>
            </a:pPr>
            <a:r>
              <a:rPr lang="en-US" dirty="0">
                <a:latin typeface="Arial"/>
                <a:cs typeface="Arial"/>
              </a:rPr>
              <a:t>Sundyne has a broad product portfolio to support Hydrogen &amp; CCUS applications.</a:t>
            </a:r>
          </a:p>
          <a:p>
            <a:pPr marL="285750" indent="-285750">
              <a:lnSpc>
                <a:spcPct val="120000"/>
              </a:lnSpc>
              <a:buClr>
                <a:schemeClr val="accent6">
                  <a:lumMod val="75000"/>
                </a:schemeClr>
              </a:buClr>
              <a:buFont typeface="Arial"/>
              <a:buChar char="•"/>
            </a:pPr>
            <a:r>
              <a:rPr lang="en-US" sz="1400" b="1" dirty="0">
                <a:latin typeface="Arial"/>
                <a:cs typeface="Arial"/>
              </a:rPr>
              <a:t>PPI Diaphragm Compressors:</a:t>
            </a:r>
          </a:p>
          <a:p>
            <a:pPr>
              <a:lnSpc>
                <a:spcPct val="120000"/>
              </a:lnSpc>
              <a:buClr>
                <a:schemeClr val="accent6">
                  <a:lumMod val="75000"/>
                </a:schemeClr>
              </a:buClr>
            </a:pPr>
            <a:r>
              <a:rPr lang="en-US" sz="1200" dirty="0">
                <a:latin typeface="Arial"/>
                <a:cs typeface="Arial"/>
              </a:rPr>
              <a:t>	- Product purity (No contamination of process gas)</a:t>
            </a:r>
          </a:p>
          <a:p>
            <a:pPr>
              <a:lnSpc>
                <a:spcPct val="120000"/>
              </a:lnSpc>
              <a:buClr>
                <a:schemeClr val="accent6">
                  <a:lumMod val="75000"/>
                </a:schemeClr>
              </a:buClr>
            </a:pPr>
            <a:r>
              <a:rPr lang="en-US" sz="1200" dirty="0">
                <a:latin typeface="Arial"/>
                <a:cs typeface="Arial"/>
              </a:rPr>
              <a:t>	- Absolutely no leakage to atmosphere (Environmental safety)</a:t>
            </a:r>
          </a:p>
          <a:p>
            <a:pPr>
              <a:lnSpc>
                <a:spcPct val="120000"/>
              </a:lnSpc>
              <a:buClr>
                <a:schemeClr val="accent6">
                  <a:lumMod val="75000"/>
                </a:schemeClr>
              </a:buClr>
            </a:pPr>
            <a:r>
              <a:rPr lang="en-US" sz="1200" dirty="0">
                <a:latin typeface="Arial"/>
                <a:cs typeface="Arial"/>
              </a:rPr>
              <a:t>	- Non-contaminating gas compression (high CR)</a:t>
            </a:r>
          </a:p>
          <a:p>
            <a:pPr marL="285750" indent="-285750">
              <a:lnSpc>
                <a:spcPct val="120000"/>
              </a:lnSpc>
              <a:buClr>
                <a:schemeClr val="accent6">
                  <a:lumMod val="75000"/>
                </a:schemeClr>
              </a:buClr>
              <a:buFont typeface="Arial"/>
              <a:buChar char="•"/>
            </a:pPr>
            <a:r>
              <a:rPr lang="en-US" sz="1400" b="1" dirty="0">
                <a:latin typeface="Arial"/>
                <a:cs typeface="Arial"/>
              </a:rPr>
              <a:t>API Centrifugal Compressors:</a:t>
            </a:r>
          </a:p>
          <a:p>
            <a:pPr lvl="1">
              <a:lnSpc>
                <a:spcPct val="120000"/>
              </a:lnSpc>
              <a:buClr>
                <a:schemeClr val="accent6">
                  <a:lumMod val="75000"/>
                </a:schemeClr>
              </a:buClr>
            </a:pPr>
            <a:r>
              <a:rPr lang="en-US" sz="1200" dirty="0">
                <a:latin typeface="Arial"/>
                <a:cs typeface="Arial"/>
              </a:rPr>
              <a:t>- Single gearbox to provide 1-6 stages</a:t>
            </a:r>
          </a:p>
          <a:p>
            <a:pPr lvl="1">
              <a:lnSpc>
                <a:spcPct val="120000"/>
              </a:lnSpc>
              <a:buClr>
                <a:schemeClr val="accent6">
                  <a:lumMod val="75000"/>
                </a:schemeClr>
              </a:buClr>
            </a:pPr>
            <a:r>
              <a:rPr lang="en-US" sz="1200" dirty="0">
                <a:latin typeface="Arial"/>
                <a:cs typeface="Arial"/>
              </a:rPr>
              <a:t>- Pulsation and vibration free operation</a:t>
            </a:r>
          </a:p>
          <a:p>
            <a:pPr lvl="1">
              <a:lnSpc>
                <a:spcPct val="120000"/>
              </a:lnSpc>
              <a:buClr>
                <a:schemeClr val="accent6">
                  <a:lumMod val="75000"/>
                </a:schemeClr>
              </a:buClr>
            </a:pPr>
            <a:r>
              <a:rPr lang="en-US" sz="1200" dirty="0">
                <a:latin typeface="Arial"/>
                <a:cs typeface="Arial"/>
              </a:rPr>
              <a:t>- Meets API standards</a:t>
            </a:r>
          </a:p>
          <a:p>
            <a:pPr marL="285750" indent="-285750">
              <a:lnSpc>
                <a:spcPct val="120000"/>
              </a:lnSpc>
              <a:buClr>
                <a:schemeClr val="accent6">
                  <a:lumMod val="75000"/>
                </a:schemeClr>
              </a:buClr>
              <a:buFont typeface="Arial"/>
              <a:buChar char="•"/>
            </a:pPr>
            <a:r>
              <a:rPr lang="en-US" sz="1400" b="1" dirty="0" err="1">
                <a:latin typeface="Arial"/>
                <a:cs typeface="Arial"/>
              </a:rPr>
              <a:t>Sealless</a:t>
            </a:r>
            <a:r>
              <a:rPr lang="en-US" sz="1400" b="1" dirty="0">
                <a:latin typeface="Arial"/>
                <a:cs typeface="Arial"/>
              </a:rPr>
              <a:t> Pumps (ANSIMAG &amp; HMD </a:t>
            </a:r>
            <a:r>
              <a:rPr lang="en-US" sz="1400" b="1" dirty="0" err="1">
                <a:latin typeface="Arial"/>
                <a:cs typeface="Arial"/>
              </a:rPr>
              <a:t>Kontro</a:t>
            </a:r>
            <a:r>
              <a:rPr lang="en-US" sz="1400" b="1" dirty="0">
                <a:latin typeface="Arial"/>
                <a:cs typeface="Arial"/>
              </a:rPr>
              <a:t>):</a:t>
            </a:r>
          </a:p>
          <a:p>
            <a:pPr lvl="1">
              <a:lnSpc>
                <a:spcPct val="120000"/>
              </a:lnSpc>
              <a:buClr>
                <a:schemeClr val="accent6">
                  <a:lumMod val="75000"/>
                </a:schemeClr>
              </a:buClr>
            </a:pPr>
            <a:r>
              <a:rPr lang="en-US" sz="1200" dirty="0">
                <a:latin typeface="Arial"/>
                <a:cs typeface="Arial"/>
              </a:rPr>
              <a:t>- Zero Leakage</a:t>
            </a:r>
          </a:p>
          <a:p>
            <a:pPr lvl="1">
              <a:lnSpc>
                <a:spcPct val="120000"/>
              </a:lnSpc>
              <a:buClr>
                <a:schemeClr val="accent6">
                  <a:lumMod val="75000"/>
                </a:schemeClr>
              </a:buClr>
            </a:pPr>
            <a:r>
              <a:rPr lang="en-US" sz="1200" dirty="0">
                <a:latin typeface="Arial"/>
                <a:cs typeface="Arial"/>
              </a:rPr>
              <a:t>- Small footprint</a:t>
            </a:r>
          </a:p>
          <a:p>
            <a:pPr lvl="1">
              <a:lnSpc>
                <a:spcPct val="120000"/>
              </a:lnSpc>
              <a:buClr>
                <a:schemeClr val="accent6">
                  <a:lumMod val="75000"/>
                </a:schemeClr>
              </a:buClr>
            </a:pPr>
            <a:r>
              <a:rPr lang="en-US" sz="1200" dirty="0">
                <a:latin typeface="Arial"/>
                <a:cs typeface="Arial"/>
              </a:rPr>
              <a:t>- Magnetic drive</a:t>
            </a:r>
          </a:p>
          <a:p>
            <a:pPr marL="285750" indent="-285750">
              <a:lnSpc>
                <a:spcPct val="120000"/>
              </a:lnSpc>
              <a:buClr>
                <a:schemeClr val="accent6">
                  <a:lumMod val="75000"/>
                </a:schemeClr>
              </a:buClr>
              <a:buFont typeface="Arial"/>
              <a:buChar char="•"/>
            </a:pPr>
            <a:r>
              <a:rPr lang="en-US" sz="1400" b="1" dirty="0">
                <a:latin typeface="Arial"/>
                <a:cs typeface="Arial"/>
              </a:rPr>
              <a:t>API 610 &amp; 685 Centrifugal Pumps:</a:t>
            </a:r>
          </a:p>
          <a:p>
            <a:pPr>
              <a:lnSpc>
                <a:spcPct val="120000"/>
              </a:lnSpc>
              <a:buClr>
                <a:schemeClr val="accent6">
                  <a:lumMod val="75000"/>
                </a:schemeClr>
              </a:buClr>
            </a:pPr>
            <a:r>
              <a:rPr lang="en-US" sz="1200" dirty="0">
                <a:latin typeface="Arial"/>
                <a:cs typeface="Arial"/>
              </a:rPr>
              <a:t>	- Single stage (direct drive)</a:t>
            </a:r>
          </a:p>
          <a:p>
            <a:pPr>
              <a:lnSpc>
                <a:spcPct val="120000"/>
              </a:lnSpc>
              <a:buClr>
                <a:schemeClr val="accent6">
                  <a:lumMod val="75000"/>
                </a:schemeClr>
              </a:buClr>
            </a:pPr>
            <a:r>
              <a:rPr lang="en-US" sz="1200" dirty="0">
                <a:latin typeface="Arial"/>
                <a:cs typeface="Arial"/>
              </a:rPr>
              <a:t>	- Compact design</a:t>
            </a:r>
          </a:p>
          <a:p>
            <a:pPr>
              <a:lnSpc>
                <a:spcPct val="120000"/>
              </a:lnSpc>
              <a:buClr>
                <a:schemeClr val="accent6">
                  <a:lumMod val="75000"/>
                </a:schemeClr>
              </a:buClr>
            </a:pPr>
            <a:r>
              <a:rPr lang="en-US" sz="1200" dirty="0">
                <a:latin typeface="Arial"/>
                <a:cs typeface="Arial"/>
              </a:rPr>
              <a:t>	- Multiple seal arrangements (single, double, tandem, API 682 cartridge seal)</a:t>
            </a:r>
          </a:p>
          <a:p>
            <a:pPr marL="285750" indent="-285750">
              <a:lnSpc>
                <a:spcPct val="120000"/>
              </a:lnSpc>
              <a:buClr>
                <a:schemeClr val="accent6">
                  <a:lumMod val="75000"/>
                </a:schemeClr>
              </a:buClr>
              <a:buFont typeface="Arial"/>
              <a:buChar char="•"/>
            </a:pPr>
            <a:r>
              <a:rPr lang="en-US" dirty="0">
                <a:latin typeface="Arial"/>
                <a:cs typeface="Arial"/>
              </a:rPr>
              <a:t>High reliability across all our equipment for critical to success applications</a:t>
            </a:r>
          </a:p>
          <a:p>
            <a:pPr marL="285750" indent="-285750">
              <a:lnSpc>
                <a:spcPct val="120000"/>
              </a:lnSpc>
              <a:buClr>
                <a:schemeClr val="accent6">
                  <a:lumMod val="75000"/>
                </a:schemeClr>
              </a:buClr>
              <a:buFont typeface="Arial"/>
              <a:buChar char="•"/>
            </a:pPr>
            <a:r>
              <a:rPr lang="en-US" dirty="0">
                <a:latin typeface="Arial"/>
                <a:cs typeface="Arial"/>
              </a:rPr>
              <a:t>Global support network ready to service our machines.</a:t>
            </a:r>
          </a:p>
          <a:p>
            <a:pPr marL="285750" indent="-285750">
              <a:lnSpc>
                <a:spcPct val="120000"/>
              </a:lnSpc>
              <a:buClr>
                <a:schemeClr val="accent6">
                  <a:lumMod val="75000"/>
                </a:schemeClr>
              </a:buClr>
              <a:buFont typeface="Arial"/>
              <a:buChar char="•"/>
            </a:pPr>
            <a:r>
              <a:rPr lang="en-US" dirty="0">
                <a:latin typeface="Arial"/>
                <a:cs typeface="Arial"/>
              </a:rPr>
              <a:t>Compliance with worldwide codes and standards</a:t>
            </a:r>
          </a:p>
        </p:txBody>
      </p:sp>
      <p:sp>
        <p:nvSpPr>
          <p:cNvPr id="2" name="Rectangle 1">
            <a:extLst>
              <a:ext uri="{FF2B5EF4-FFF2-40B4-BE49-F238E27FC236}">
                <a16:creationId xmlns:a16="http://schemas.microsoft.com/office/drawing/2014/main" id="{BC768D1B-3EF2-4758-6FAC-C3B74BA43EB0}"/>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143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39C687-4DA5-72A8-98A3-CA01F842EC28}"/>
              </a:ext>
            </a:extLst>
          </p:cNvPr>
          <p:cNvSpPr>
            <a:spLocks noGrp="1"/>
          </p:cNvSpPr>
          <p:nvPr>
            <p:ph type="sldNum" sz="quarter" idx="4"/>
          </p:nvPr>
        </p:nvSpPr>
        <p:spPr>
          <a:xfrm>
            <a:off x="9191513" y="65092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3B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F27045-472C-0143-AD26-47879978BF19}" type="slidenum">
              <a:rPr lang="en-US" smtClean="0"/>
              <a:pPr/>
              <a:t>21</a:t>
            </a:fld>
            <a:endParaRPr lang="en-US"/>
          </a:p>
        </p:txBody>
      </p:sp>
      <p:sp>
        <p:nvSpPr>
          <p:cNvPr id="4" name="TextBox 3">
            <a:extLst>
              <a:ext uri="{FF2B5EF4-FFF2-40B4-BE49-F238E27FC236}">
                <a16:creationId xmlns:a16="http://schemas.microsoft.com/office/drawing/2014/main" id="{C1AA29D0-EC1F-7C96-8A81-56D2AE79EE52}"/>
              </a:ext>
            </a:extLst>
          </p:cNvPr>
          <p:cNvSpPr txBox="1"/>
          <p:nvPr/>
        </p:nvSpPr>
        <p:spPr>
          <a:xfrm>
            <a:off x="4521530" y="2672861"/>
            <a:ext cx="3148939" cy="923330"/>
          </a:xfrm>
          <a:prstGeom prst="rect">
            <a:avLst/>
          </a:prstGeom>
          <a:noFill/>
        </p:spPr>
        <p:txBody>
          <a:bodyPr wrap="none" rtlCol="0">
            <a:spAutoFit/>
          </a:bodyPr>
          <a:lstStyle/>
          <a:p>
            <a:r>
              <a:rPr lang="en-US" sz="5400" b="1" dirty="0">
                <a:solidFill>
                  <a:srgbClr val="002060"/>
                </a:solidFill>
              </a:rPr>
              <a:t>Thank You</a:t>
            </a:r>
          </a:p>
        </p:txBody>
      </p:sp>
      <p:sp>
        <p:nvSpPr>
          <p:cNvPr id="2" name="Rectangle 1">
            <a:extLst>
              <a:ext uri="{FF2B5EF4-FFF2-40B4-BE49-F238E27FC236}">
                <a16:creationId xmlns:a16="http://schemas.microsoft.com/office/drawing/2014/main" id="{D8FE658D-5568-F4E1-CD10-98D3EFE14556}"/>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391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F9BB-04AA-D23B-3023-9C7DB96E87F9}"/>
              </a:ext>
            </a:extLst>
          </p:cNvPr>
          <p:cNvSpPr>
            <a:spLocks noGrp="1"/>
          </p:cNvSpPr>
          <p:nvPr>
            <p:ph type="title"/>
          </p:nvPr>
        </p:nvSpPr>
        <p:spPr/>
        <p:txBody>
          <a:bodyPr/>
          <a:lstStyle/>
          <a:p>
            <a:r>
              <a:rPr lang="en-US" dirty="0"/>
              <a:t>45V Hydrogen Production Tax Credit</a:t>
            </a:r>
          </a:p>
        </p:txBody>
      </p:sp>
      <p:sp>
        <p:nvSpPr>
          <p:cNvPr id="3" name="Content Placeholder 2">
            <a:extLst>
              <a:ext uri="{FF2B5EF4-FFF2-40B4-BE49-F238E27FC236}">
                <a16:creationId xmlns:a16="http://schemas.microsoft.com/office/drawing/2014/main" id="{96048400-8F98-82FF-768F-CDD5AB97AF82}"/>
              </a:ext>
            </a:extLst>
          </p:cNvPr>
          <p:cNvSpPr>
            <a:spLocks noGrp="1"/>
          </p:cNvSpPr>
          <p:nvPr>
            <p:ph idx="1"/>
          </p:nvPr>
        </p:nvSpPr>
        <p:spPr/>
        <p:txBody>
          <a:bodyPr>
            <a:normAutofit/>
          </a:bodyPr>
          <a:lstStyle/>
          <a:p>
            <a:r>
              <a:rPr lang="en-US" b="0" i="0" u="none" strike="noStrike" dirty="0">
                <a:solidFill>
                  <a:srgbClr val="202124"/>
                </a:solidFill>
                <a:effectLst/>
                <a:latin typeface="Google Sans"/>
              </a:rPr>
              <a:t>The Inflation Reduction Act (IRA) provides for a</a:t>
            </a:r>
            <a:br>
              <a:rPr lang="en-US" b="0" i="0" u="none" strike="noStrike" dirty="0">
                <a:solidFill>
                  <a:srgbClr val="202124"/>
                </a:solidFill>
                <a:effectLst/>
                <a:latin typeface="Google Sans"/>
              </a:rPr>
            </a:br>
            <a:r>
              <a:rPr lang="en-US" b="0" i="0" u="none" strike="noStrike" dirty="0">
                <a:solidFill>
                  <a:srgbClr val="202124"/>
                </a:solidFill>
                <a:effectLst/>
                <a:latin typeface="Google Sans"/>
              </a:rPr>
              <a:t>45V hydrogen </a:t>
            </a:r>
            <a:r>
              <a:rPr lang="en-US" b="0" i="1" u="none" strike="noStrike" dirty="0">
                <a:solidFill>
                  <a:srgbClr val="202124"/>
                </a:solidFill>
                <a:effectLst/>
                <a:latin typeface="Google Sans"/>
              </a:rPr>
              <a:t>Production Tax Credit </a:t>
            </a:r>
            <a:r>
              <a:rPr lang="en-US" b="0" i="0" u="none" strike="noStrike" dirty="0">
                <a:solidFill>
                  <a:srgbClr val="202124"/>
                </a:solidFill>
                <a:effectLst/>
                <a:latin typeface="Google Sans"/>
              </a:rPr>
              <a:t>(PTC)</a:t>
            </a:r>
          </a:p>
          <a:p>
            <a:pPr lvl="1"/>
            <a:r>
              <a:rPr lang="en-US" b="0" i="0" u="none" strike="noStrike" dirty="0">
                <a:solidFill>
                  <a:srgbClr val="202124"/>
                </a:solidFill>
                <a:effectLst/>
                <a:latin typeface="Google Sans"/>
              </a:rPr>
              <a:t>U</a:t>
            </a:r>
            <a:r>
              <a:rPr lang="en-US" b="0" i="0" u="none" strike="noStrike" dirty="0">
                <a:solidFill>
                  <a:srgbClr val="040C28"/>
                </a:solidFill>
                <a:effectLst/>
                <a:latin typeface="Google Sans"/>
              </a:rPr>
              <a:t>p to $3 credit per kg of hydrogen produced</a:t>
            </a:r>
          </a:p>
          <a:p>
            <a:pPr lvl="1"/>
            <a:r>
              <a:rPr lang="en-US" dirty="0">
                <a:solidFill>
                  <a:srgbClr val="040C28"/>
                </a:solidFill>
                <a:latin typeface="Google Sans"/>
              </a:rPr>
              <a:t>For projects </a:t>
            </a:r>
            <a:r>
              <a:rPr lang="en-US" b="0" i="0" u="none" strike="noStrike" dirty="0">
                <a:solidFill>
                  <a:srgbClr val="040C28"/>
                </a:solidFill>
                <a:effectLst/>
                <a:latin typeface="Google Sans"/>
              </a:rPr>
              <a:t>with a lifecycle greenhouse gas emissions intensity less than</a:t>
            </a:r>
            <a:br>
              <a:rPr lang="en-US" b="0" i="0" u="none" strike="noStrike" dirty="0">
                <a:solidFill>
                  <a:srgbClr val="040C28"/>
                </a:solidFill>
                <a:effectLst/>
                <a:latin typeface="Google Sans"/>
              </a:rPr>
            </a:br>
            <a:r>
              <a:rPr lang="en-US" b="0" i="0" u="none" strike="noStrike" dirty="0">
                <a:solidFill>
                  <a:srgbClr val="040C28"/>
                </a:solidFill>
                <a:effectLst/>
                <a:latin typeface="Google Sans"/>
              </a:rPr>
              <a:t>0.45 kg CO2e per kg H2</a:t>
            </a:r>
          </a:p>
          <a:p>
            <a:r>
              <a:rPr lang="en-US" dirty="0">
                <a:solidFill>
                  <a:srgbClr val="040C28"/>
                </a:solidFill>
                <a:latin typeface="Google Sans"/>
              </a:rPr>
              <a:t>The Department of the Treasury is tasked with writing guidance on how the tax credits will be implemented</a:t>
            </a:r>
          </a:p>
          <a:p>
            <a:pPr lvl="1"/>
            <a:r>
              <a:rPr lang="en-US" dirty="0"/>
              <a:t>To define how hydrogen generation using Clean electricity qualifies for the credit</a:t>
            </a:r>
          </a:p>
          <a:p>
            <a:r>
              <a:rPr lang="en-US" dirty="0"/>
              <a:t>Various groups are proposing constraints which could </a:t>
            </a:r>
            <a:r>
              <a:rPr lang="en-US" dirty="0" err="1"/>
              <a:t>severly</a:t>
            </a:r>
            <a:r>
              <a:rPr lang="en-US" dirty="0"/>
              <a:t> limit access to the credits by most hydrogen generators.</a:t>
            </a:r>
          </a:p>
        </p:txBody>
      </p:sp>
      <p:sp>
        <p:nvSpPr>
          <p:cNvPr id="4" name="Slide Number Placeholder 3">
            <a:extLst>
              <a:ext uri="{FF2B5EF4-FFF2-40B4-BE49-F238E27FC236}">
                <a16:creationId xmlns:a16="http://schemas.microsoft.com/office/drawing/2014/main" id="{C5805049-9283-32AB-CA6C-0817EE5DA0EA}"/>
              </a:ext>
            </a:extLst>
          </p:cNvPr>
          <p:cNvSpPr>
            <a:spLocks noGrp="1"/>
          </p:cNvSpPr>
          <p:nvPr>
            <p:ph type="sldNum" sz="quarter" idx="12"/>
          </p:nvPr>
        </p:nvSpPr>
        <p:spPr/>
        <p:txBody>
          <a:bodyPr/>
          <a:lstStyle/>
          <a:p>
            <a:fld id="{5D481D27-71AB-7A43-8873-4916CDBA3906}" type="slidenum">
              <a:rPr lang="en-US" smtClean="0"/>
              <a:pPr/>
              <a:t>22</a:t>
            </a:fld>
            <a:endParaRPr lang="en-US"/>
          </a:p>
        </p:txBody>
      </p:sp>
    </p:spTree>
    <p:extLst>
      <p:ext uri="{BB962C8B-B14F-4D97-AF65-F5344CB8AC3E}">
        <p14:creationId xmlns:p14="http://schemas.microsoft.com/office/powerpoint/2010/main" val="82063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BBD5-C2B9-3395-7AC8-AF95F8B9C252}"/>
              </a:ext>
            </a:extLst>
          </p:cNvPr>
          <p:cNvSpPr>
            <a:spLocks noGrp="1"/>
          </p:cNvSpPr>
          <p:nvPr>
            <p:ph type="title"/>
          </p:nvPr>
        </p:nvSpPr>
        <p:spPr/>
        <p:txBody>
          <a:bodyPr>
            <a:normAutofit/>
          </a:bodyPr>
          <a:lstStyle/>
          <a:p>
            <a:r>
              <a:rPr lang="en-US" dirty="0"/>
              <a:t>45V PTC Proposed Qualification Constraints</a:t>
            </a:r>
          </a:p>
        </p:txBody>
      </p:sp>
      <p:sp>
        <p:nvSpPr>
          <p:cNvPr id="3" name="Content Placeholder 2">
            <a:extLst>
              <a:ext uri="{FF2B5EF4-FFF2-40B4-BE49-F238E27FC236}">
                <a16:creationId xmlns:a16="http://schemas.microsoft.com/office/drawing/2014/main" id="{09DAE765-FF94-2FEE-7C68-EDF4DAAF70CC}"/>
              </a:ext>
            </a:extLst>
          </p:cNvPr>
          <p:cNvSpPr>
            <a:spLocks noGrp="1"/>
          </p:cNvSpPr>
          <p:nvPr>
            <p:ph idx="1"/>
          </p:nvPr>
        </p:nvSpPr>
        <p:spPr/>
        <p:txBody>
          <a:bodyPr/>
          <a:lstStyle/>
          <a:p>
            <a:r>
              <a:rPr lang="en-US" b="1" dirty="0"/>
              <a:t>Temporal Matching </a:t>
            </a:r>
            <a:r>
              <a:rPr lang="en-US" dirty="0"/>
              <a:t>– Require hydrogen producers to match their consumption of electricity from the grid with clean electricity production </a:t>
            </a:r>
            <a:r>
              <a:rPr lang="en-US" b="1" i="1" dirty="0">
                <a:solidFill>
                  <a:srgbClr val="C00000"/>
                </a:solidFill>
              </a:rPr>
              <a:t>on an hourly basis</a:t>
            </a:r>
          </a:p>
          <a:p>
            <a:r>
              <a:rPr lang="en-US" b="1" dirty="0"/>
              <a:t>Additionality</a:t>
            </a:r>
            <a:r>
              <a:rPr lang="en-US" dirty="0"/>
              <a:t> – Only using renewable electricity production that has been </a:t>
            </a:r>
            <a:r>
              <a:rPr lang="en-US" b="1" i="1" dirty="0">
                <a:solidFill>
                  <a:srgbClr val="C00000"/>
                </a:solidFill>
              </a:rPr>
              <a:t>recently installed </a:t>
            </a:r>
            <a:r>
              <a:rPr lang="en-US" dirty="0"/>
              <a:t>and</a:t>
            </a:r>
          </a:p>
          <a:p>
            <a:r>
              <a:rPr lang="en-US" b="1" dirty="0"/>
              <a:t>Deliverability</a:t>
            </a:r>
            <a:r>
              <a:rPr lang="en-US" dirty="0"/>
              <a:t> – That renewable electricity production must be </a:t>
            </a:r>
            <a:r>
              <a:rPr lang="en-US" b="1" i="1" dirty="0">
                <a:solidFill>
                  <a:srgbClr val="C00000"/>
                </a:solidFill>
              </a:rPr>
              <a:t>nearby the hydrogen facility</a:t>
            </a:r>
          </a:p>
        </p:txBody>
      </p:sp>
      <p:sp>
        <p:nvSpPr>
          <p:cNvPr id="4" name="Slide Number Placeholder 3">
            <a:extLst>
              <a:ext uri="{FF2B5EF4-FFF2-40B4-BE49-F238E27FC236}">
                <a16:creationId xmlns:a16="http://schemas.microsoft.com/office/drawing/2014/main" id="{8FC0CDD6-F118-8C58-C126-0A45C974A7B8}"/>
              </a:ext>
            </a:extLst>
          </p:cNvPr>
          <p:cNvSpPr>
            <a:spLocks noGrp="1"/>
          </p:cNvSpPr>
          <p:nvPr>
            <p:ph type="sldNum" sz="quarter" idx="12"/>
          </p:nvPr>
        </p:nvSpPr>
        <p:spPr/>
        <p:txBody>
          <a:bodyPr/>
          <a:lstStyle/>
          <a:p>
            <a:fld id="{5D481D27-71AB-7A43-8873-4916CDBA3906}" type="slidenum">
              <a:rPr lang="en-US" smtClean="0"/>
              <a:pPr/>
              <a:t>23</a:t>
            </a:fld>
            <a:endParaRPr lang="en-US"/>
          </a:p>
        </p:txBody>
      </p:sp>
      <p:sp>
        <p:nvSpPr>
          <p:cNvPr id="5" name="TextBox 4">
            <a:extLst>
              <a:ext uri="{FF2B5EF4-FFF2-40B4-BE49-F238E27FC236}">
                <a16:creationId xmlns:a16="http://schemas.microsoft.com/office/drawing/2014/main" id="{58363791-77BD-DB71-265A-1DBB8CC9BD02}"/>
              </a:ext>
            </a:extLst>
          </p:cNvPr>
          <p:cNvSpPr txBox="1"/>
          <p:nvPr/>
        </p:nvSpPr>
        <p:spPr>
          <a:xfrm>
            <a:off x="1076262" y="5345966"/>
            <a:ext cx="10039480" cy="830997"/>
          </a:xfrm>
          <a:prstGeom prst="rect">
            <a:avLst/>
          </a:prstGeom>
          <a:noFill/>
          <a:ln>
            <a:noFill/>
          </a:ln>
        </p:spPr>
        <p:txBody>
          <a:bodyPr wrap="none" rtlCol="0">
            <a:spAutoFit/>
          </a:bodyPr>
          <a:lstStyle/>
          <a:p>
            <a:pPr algn="ctr"/>
            <a:r>
              <a:rPr lang="en-US" sz="2400" b="1" i="1" dirty="0">
                <a:solidFill>
                  <a:srgbClr val="0070C0"/>
                </a:solidFill>
              </a:rPr>
              <a:t>Clearly Impossible (and Unnecessary) Criteria for All But A Handful of Projects</a:t>
            </a:r>
          </a:p>
          <a:p>
            <a:pPr algn="ctr"/>
            <a:r>
              <a:rPr lang="en-US" sz="2400" b="1" i="1" dirty="0">
                <a:solidFill>
                  <a:srgbClr val="0070C0"/>
                </a:solidFill>
              </a:rPr>
              <a:t>Effectively Canceling the IRA 45V Credits</a:t>
            </a:r>
          </a:p>
        </p:txBody>
      </p:sp>
    </p:spTree>
    <p:extLst>
      <p:ext uri="{BB962C8B-B14F-4D97-AF65-F5344CB8AC3E}">
        <p14:creationId xmlns:p14="http://schemas.microsoft.com/office/powerpoint/2010/main" val="77534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FF6-E4FC-3193-E05B-C18B9C6EF6AD}"/>
              </a:ext>
            </a:extLst>
          </p:cNvPr>
          <p:cNvSpPr>
            <a:spLocks noGrp="1"/>
          </p:cNvSpPr>
          <p:nvPr>
            <p:ph type="title"/>
          </p:nvPr>
        </p:nvSpPr>
        <p:spPr/>
        <p:txBody>
          <a:bodyPr/>
          <a:lstStyle/>
          <a:p>
            <a:r>
              <a:rPr lang="en-US" dirty="0"/>
              <a:t>The Issues – Hourly Matching</a:t>
            </a:r>
          </a:p>
        </p:txBody>
      </p:sp>
      <p:sp>
        <p:nvSpPr>
          <p:cNvPr id="3" name="Content Placeholder 2">
            <a:extLst>
              <a:ext uri="{FF2B5EF4-FFF2-40B4-BE49-F238E27FC236}">
                <a16:creationId xmlns:a16="http://schemas.microsoft.com/office/drawing/2014/main" id="{E8B7156E-6B53-82AC-C58F-12EF536A9513}"/>
              </a:ext>
            </a:extLst>
          </p:cNvPr>
          <p:cNvSpPr>
            <a:spLocks noGrp="1"/>
          </p:cNvSpPr>
          <p:nvPr>
            <p:ph idx="1"/>
          </p:nvPr>
        </p:nvSpPr>
        <p:spPr/>
        <p:txBody>
          <a:bodyPr>
            <a:normAutofit/>
          </a:bodyPr>
          <a:lstStyle/>
          <a:p>
            <a:r>
              <a:rPr lang="en-US" dirty="0"/>
              <a:t>Nothing is gained by measuring energy produced and energy used on an interval this brief, in fact, data will be lost (following slides)</a:t>
            </a:r>
          </a:p>
          <a:p>
            <a:r>
              <a:rPr lang="en-US" dirty="0"/>
              <a:t>If hourly matching is adopted, a majority of hydrogen generators will not be able to access the tax credit</a:t>
            </a:r>
          </a:p>
          <a:p>
            <a:pPr lvl="1"/>
            <a:r>
              <a:rPr lang="en-US" dirty="0"/>
              <a:t>Most hydrogen generators will need to operate continuously in order to achieve an adequate Return on Investment in their costly capital equipment</a:t>
            </a:r>
          </a:p>
          <a:p>
            <a:pPr lvl="1"/>
            <a:r>
              <a:rPr lang="en-US" dirty="0"/>
              <a:t>But renewable energy sources such as wind and solar produce energy intermittently</a:t>
            </a:r>
          </a:p>
          <a:p>
            <a:pPr lvl="1"/>
            <a:r>
              <a:rPr lang="en-US" dirty="0"/>
              <a:t>Therefore although the renewable source and hydrogen generator are producing and using exactly the same amount of energy during a billing interval, it often won’t be simultaneous</a:t>
            </a:r>
          </a:p>
          <a:p>
            <a:endParaRPr lang="en-US" dirty="0"/>
          </a:p>
        </p:txBody>
      </p:sp>
      <p:sp>
        <p:nvSpPr>
          <p:cNvPr id="4" name="Slide Number Placeholder 3">
            <a:extLst>
              <a:ext uri="{FF2B5EF4-FFF2-40B4-BE49-F238E27FC236}">
                <a16:creationId xmlns:a16="http://schemas.microsoft.com/office/drawing/2014/main" id="{C67E1DC5-DB0D-E876-B79A-E0B3B402CB7A}"/>
              </a:ext>
            </a:extLst>
          </p:cNvPr>
          <p:cNvSpPr>
            <a:spLocks noGrp="1"/>
          </p:cNvSpPr>
          <p:nvPr>
            <p:ph type="sldNum" sz="quarter" idx="12"/>
          </p:nvPr>
        </p:nvSpPr>
        <p:spPr/>
        <p:txBody>
          <a:bodyPr/>
          <a:lstStyle/>
          <a:p>
            <a:fld id="{5D481D27-71AB-7A43-8873-4916CDBA3906}" type="slidenum">
              <a:rPr lang="en-US" smtClean="0"/>
              <a:pPr/>
              <a:t>24</a:t>
            </a:fld>
            <a:endParaRPr lang="en-US"/>
          </a:p>
        </p:txBody>
      </p:sp>
      <p:sp>
        <p:nvSpPr>
          <p:cNvPr id="5" name="TextBox 4">
            <a:extLst>
              <a:ext uri="{FF2B5EF4-FFF2-40B4-BE49-F238E27FC236}">
                <a16:creationId xmlns:a16="http://schemas.microsoft.com/office/drawing/2014/main" id="{779AEF73-9293-2FF1-6D58-ADCA231EA132}"/>
              </a:ext>
            </a:extLst>
          </p:cNvPr>
          <p:cNvSpPr txBox="1"/>
          <p:nvPr/>
        </p:nvSpPr>
        <p:spPr>
          <a:xfrm>
            <a:off x="2486967" y="5776853"/>
            <a:ext cx="7218066" cy="400110"/>
          </a:xfrm>
          <a:prstGeom prst="rect">
            <a:avLst/>
          </a:prstGeom>
          <a:noFill/>
        </p:spPr>
        <p:txBody>
          <a:bodyPr wrap="none" rtlCol="0">
            <a:spAutoFit/>
          </a:bodyPr>
          <a:lstStyle/>
          <a:p>
            <a:pPr algn="ctr"/>
            <a:r>
              <a:rPr lang="en-US" sz="2000" b="1" i="1" dirty="0">
                <a:solidFill>
                  <a:srgbClr val="0070C0"/>
                </a:solidFill>
              </a:rPr>
              <a:t>This constraint shows a lack of understanding of how energy works</a:t>
            </a:r>
          </a:p>
        </p:txBody>
      </p:sp>
    </p:spTree>
    <p:extLst>
      <p:ext uri="{BB962C8B-B14F-4D97-AF65-F5344CB8AC3E}">
        <p14:creationId xmlns:p14="http://schemas.microsoft.com/office/powerpoint/2010/main" val="181565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FF6-E4FC-3193-E05B-C18B9C6EF6AD}"/>
              </a:ext>
            </a:extLst>
          </p:cNvPr>
          <p:cNvSpPr>
            <a:spLocks noGrp="1"/>
          </p:cNvSpPr>
          <p:nvPr>
            <p:ph type="title"/>
          </p:nvPr>
        </p:nvSpPr>
        <p:spPr/>
        <p:txBody>
          <a:bodyPr>
            <a:normAutofit/>
          </a:bodyPr>
          <a:lstStyle/>
          <a:p>
            <a:r>
              <a:rPr lang="en-US" dirty="0"/>
              <a:t>The Issues – Additionality “Recently Installed”</a:t>
            </a:r>
          </a:p>
        </p:txBody>
      </p:sp>
      <p:sp>
        <p:nvSpPr>
          <p:cNvPr id="3" name="Content Placeholder 2">
            <a:extLst>
              <a:ext uri="{FF2B5EF4-FFF2-40B4-BE49-F238E27FC236}">
                <a16:creationId xmlns:a16="http://schemas.microsoft.com/office/drawing/2014/main" id="{E8B7156E-6B53-82AC-C58F-12EF536A9513}"/>
              </a:ext>
            </a:extLst>
          </p:cNvPr>
          <p:cNvSpPr>
            <a:spLocks noGrp="1"/>
          </p:cNvSpPr>
          <p:nvPr>
            <p:ph idx="1"/>
          </p:nvPr>
        </p:nvSpPr>
        <p:spPr/>
        <p:txBody>
          <a:bodyPr>
            <a:normAutofit/>
          </a:bodyPr>
          <a:lstStyle/>
          <a:p>
            <a:r>
              <a:rPr lang="en-US" dirty="0"/>
              <a:t>Intended to avoid diverting renewable energy already being supplied to the grid over to hydrogen generation</a:t>
            </a:r>
          </a:p>
          <a:p>
            <a:r>
              <a:rPr lang="en-US" dirty="0"/>
              <a:t>Seems out-of-scope to dictate to renewable energy suppliers who they can and can’t sell their electricity to</a:t>
            </a:r>
          </a:p>
          <a:p>
            <a:r>
              <a:rPr lang="en-US" dirty="0"/>
              <a:t>Unintended consequence examples</a:t>
            </a:r>
          </a:p>
          <a:p>
            <a:pPr lvl="1"/>
            <a:r>
              <a:rPr lang="en-US" dirty="0"/>
              <a:t>A solar array is supplying electricity to a hydrogen generator and that generator goes out of business</a:t>
            </a:r>
          </a:p>
          <a:p>
            <a:pPr lvl="2"/>
            <a:r>
              <a:rPr lang="en-US" dirty="0"/>
              <a:t>That solar array would then like to supply energy to a new hydrogen generator but would be prevented from doing so by this rule. </a:t>
            </a:r>
          </a:p>
          <a:p>
            <a:pPr lvl="1"/>
            <a:r>
              <a:rPr lang="en-US" dirty="0"/>
              <a:t>Using a nuclear power plant to supply energy to a hydrogen generator </a:t>
            </a:r>
          </a:p>
          <a:p>
            <a:pPr lvl="2"/>
            <a:r>
              <a:rPr lang="en-US" dirty="0"/>
              <a:t>They would be prevented from doing so because the nuclear power plant is not a “new” source of energy .</a:t>
            </a:r>
            <a:endParaRPr lang="en-US" dirty="0">
              <a:highlight>
                <a:srgbClr val="FFFF00"/>
              </a:highlight>
            </a:endParaRPr>
          </a:p>
          <a:p>
            <a:endParaRPr lang="en-US" dirty="0"/>
          </a:p>
        </p:txBody>
      </p:sp>
      <p:sp>
        <p:nvSpPr>
          <p:cNvPr id="4" name="Slide Number Placeholder 3">
            <a:extLst>
              <a:ext uri="{FF2B5EF4-FFF2-40B4-BE49-F238E27FC236}">
                <a16:creationId xmlns:a16="http://schemas.microsoft.com/office/drawing/2014/main" id="{C67E1DC5-DB0D-E876-B79A-E0B3B402CB7A}"/>
              </a:ext>
            </a:extLst>
          </p:cNvPr>
          <p:cNvSpPr>
            <a:spLocks noGrp="1"/>
          </p:cNvSpPr>
          <p:nvPr>
            <p:ph type="sldNum" sz="quarter" idx="12"/>
          </p:nvPr>
        </p:nvSpPr>
        <p:spPr/>
        <p:txBody>
          <a:bodyPr/>
          <a:lstStyle/>
          <a:p>
            <a:fld id="{5D481D27-71AB-7A43-8873-4916CDBA3906}" type="slidenum">
              <a:rPr lang="en-US" smtClean="0"/>
              <a:pPr/>
              <a:t>25</a:t>
            </a:fld>
            <a:endParaRPr lang="en-US"/>
          </a:p>
        </p:txBody>
      </p:sp>
    </p:spTree>
    <p:extLst>
      <p:ext uri="{BB962C8B-B14F-4D97-AF65-F5344CB8AC3E}">
        <p14:creationId xmlns:p14="http://schemas.microsoft.com/office/powerpoint/2010/main" val="38557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FF6-E4FC-3193-E05B-C18B9C6EF6AD}"/>
              </a:ext>
            </a:extLst>
          </p:cNvPr>
          <p:cNvSpPr>
            <a:spLocks noGrp="1"/>
          </p:cNvSpPr>
          <p:nvPr>
            <p:ph type="title"/>
          </p:nvPr>
        </p:nvSpPr>
        <p:spPr/>
        <p:txBody>
          <a:bodyPr/>
          <a:lstStyle/>
          <a:p>
            <a:r>
              <a:rPr lang="en-US" dirty="0"/>
              <a:t>The Issues - Deliverability</a:t>
            </a:r>
          </a:p>
        </p:txBody>
      </p:sp>
      <p:sp>
        <p:nvSpPr>
          <p:cNvPr id="3" name="Content Placeholder 2">
            <a:extLst>
              <a:ext uri="{FF2B5EF4-FFF2-40B4-BE49-F238E27FC236}">
                <a16:creationId xmlns:a16="http://schemas.microsoft.com/office/drawing/2014/main" id="{E8B7156E-6B53-82AC-C58F-12EF536A9513}"/>
              </a:ext>
            </a:extLst>
          </p:cNvPr>
          <p:cNvSpPr>
            <a:spLocks noGrp="1"/>
          </p:cNvSpPr>
          <p:nvPr>
            <p:ph idx="1"/>
          </p:nvPr>
        </p:nvSpPr>
        <p:spPr/>
        <p:txBody>
          <a:bodyPr>
            <a:normAutofit/>
          </a:bodyPr>
          <a:lstStyle/>
          <a:p>
            <a:r>
              <a:rPr lang="en-US" dirty="0"/>
              <a:t>“Energy production nearby the hydrogen facility”</a:t>
            </a:r>
          </a:p>
          <a:p>
            <a:pPr lvl="1"/>
            <a:r>
              <a:rPr lang="en-US" dirty="0"/>
              <a:t>The energy generator and the energy user should be connected to the same grid so there is an electrical path for the energy</a:t>
            </a:r>
          </a:p>
          <a:p>
            <a:pPr lvl="1"/>
            <a:r>
              <a:rPr lang="en-US" dirty="0"/>
              <a:t>However, wording is vague and unclear</a:t>
            </a:r>
          </a:p>
          <a:p>
            <a:pPr lvl="1"/>
            <a:r>
              <a:rPr lang="en-US" dirty="0"/>
              <a:t>Recommend that the wording be changed to “Energy production and hydrogen facility have connection via electrical grid”.</a:t>
            </a:r>
          </a:p>
        </p:txBody>
      </p:sp>
      <p:sp>
        <p:nvSpPr>
          <p:cNvPr id="4" name="Slide Number Placeholder 3">
            <a:extLst>
              <a:ext uri="{FF2B5EF4-FFF2-40B4-BE49-F238E27FC236}">
                <a16:creationId xmlns:a16="http://schemas.microsoft.com/office/drawing/2014/main" id="{C67E1DC5-DB0D-E876-B79A-E0B3B402CB7A}"/>
              </a:ext>
            </a:extLst>
          </p:cNvPr>
          <p:cNvSpPr>
            <a:spLocks noGrp="1"/>
          </p:cNvSpPr>
          <p:nvPr>
            <p:ph type="sldNum" sz="quarter" idx="12"/>
          </p:nvPr>
        </p:nvSpPr>
        <p:spPr/>
        <p:txBody>
          <a:bodyPr/>
          <a:lstStyle/>
          <a:p>
            <a:fld id="{5D481D27-71AB-7A43-8873-4916CDBA3906}" type="slidenum">
              <a:rPr lang="en-US" smtClean="0"/>
              <a:pPr/>
              <a:t>26</a:t>
            </a:fld>
            <a:endParaRPr lang="en-US"/>
          </a:p>
        </p:txBody>
      </p:sp>
    </p:spTree>
    <p:extLst>
      <p:ext uri="{BB962C8B-B14F-4D97-AF65-F5344CB8AC3E}">
        <p14:creationId xmlns:p14="http://schemas.microsoft.com/office/powerpoint/2010/main" val="20823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EB9528-A6CA-4E75-5FF0-3EEA0941739B}"/>
              </a:ext>
            </a:extLst>
          </p:cNvPr>
          <p:cNvSpPr>
            <a:spLocks noGrp="1"/>
          </p:cNvSpPr>
          <p:nvPr>
            <p:ph type="title"/>
          </p:nvPr>
        </p:nvSpPr>
        <p:spPr/>
        <p:txBody>
          <a:bodyPr/>
          <a:lstStyle/>
          <a:p>
            <a:r>
              <a:rPr lang="en-US" dirty="0"/>
              <a:t>Understanding How Energy Works</a:t>
            </a:r>
          </a:p>
        </p:txBody>
      </p:sp>
      <p:sp>
        <p:nvSpPr>
          <p:cNvPr id="9" name="Content Placeholder 8">
            <a:extLst>
              <a:ext uri="{FF2B5EF4-FFF2-40B4-BE49-F238E27FC236}">
                <a16:creationId xmlns:a16="http://schemas.microsoft.com/office/drawing/2014/main" id="{E4E49AFA-484A-7331-FE75-18B7B2EC334A}"/>
              </a:ext>
            </a:extLst>
          </p:cNvPr>
          <p:cNvSpPr>
            <a:spLocks noGrp="1"/>
          </p:cNvSpPr>
          <p:nvPr>
            <p:ph idx="1"/>
          </p:nvPr>
        </p:nvSpPr>
        <p:spPr>
          <a:xfrm>
            <a:off x="838200" y="1331089"/>
            <a:ext cx="10861110" cy="4845874"/>
          </a:xfrm>
        </p:spPr>
        <p:txBody>
          <a:bodyPr>
            <a:normAutofit/>
          </a:bodyPr>
          <a:lstStyle/>
          <a:p>
            <a:r>
              <a:rPr lang="en-US" dirty="0"/>
              <a:t>It takes electric ENERGY (power over time) to produce hydrogen</a:t>
            </a:r>
          </a:p>
          <a:p>
            <a:r>
              <a:rPr lang="en-US" dirty="0"/>
              <a:t>Electrical energy is defined as Power times Time</a:t>
            </a:r>
          </a:p>
          <a:p>
            <a:pPr lvl="1"/>
            <a:r>
              <a:rPr lang="en-US" dirty="0"/>
              <a:t>Power has the units of Watts, and time has the units of hours </a:t>
            </a:r>
          </a:p>
          <a:p>
            <a:pPr lvl="1"/>
            <a:r>
              <a:rPr lang="en-US" dirty="0"/>
              <a:t>Therefore, the unit of Energy is the Watt-hour</a:t>
            </a:r>
          </a:p>
          <a:p>
            <a:r>
              <a:rPr lang="en-US" dirty="0"/>
              <a:t>It’s extremely important to make the mental distinction between power and ENERGY </a:t>
            </a:r>
          </a:p>
          <a:p>
            <a:pPr marL="457200" lvl="1" indent="0">
              <a:buNone/>
            </a:pPr>
            <a:r>
              <a:rPr lang="en-US" dirty="0">
                <a:solidFill>
                  <a:srgbClr val="0070C0"/>
                </a:solidFill>
                <a:latin typeface="Arial Rounded MT Bold" panose="020F0704030504030204" pitchFamily="34" charset="77"/>
              </a:rPr>
              <a:t>		Power is instantaneous</a:t>
            </a:r>
          </a:p>
          <a:p>
            <a:pPr marL="457200" lvl="1" indent="0">
              <a:buNone/>
            </a:pPr>
            <a:r>
              <a:rPr lang="en-US" dirty="0">
                <a:solidFill>
                  <a:srgbClr val="0070C0"/>
                </a:solidFill>
                <a:latin typeface="Arial Rounded MT Bold" panose="020F0704030504030204" pitchFamily="34" charset="77"/>
              </a:rPr>
              <a:t>		Energy is power over time (Watt-hours)</a:t>
            </a:r>
          </a:p>
          <a:p>
            <a:r>
              <a:rPr lang="en-US" dirty="0"/>
              <a:t>We are tracking renewable </a:t>
            </a:r>
            <a:r>
              <a:rPr lang="en-US" u="sng" dirty="0"/>
              <a:t>Energy</a:t>
            </a:r>
            <a:r>
              <a:rPr lang="en-US" dirty="0"/>
              <a:t> not Power</a:t>
            </a:r>
          </a:p>
        </p:txBody>
      </p:sp>
      <p:sp>
        <p:nvSpPr>
          <p:cNvPr id="4" name="Slide Number Placeholder 3">
            <a:extLst>
              <a:ext uri="{FF2B5EF4-FFF2-40B4-BE49-F238E27FC236}">
                <a16:creationId xmlns:a16="http://schemas.microsoft.com/office/drawing/2014/main" id="{3EBAFE59-BECF-E160-E1E3-828EDF832F5B}"/>
              </a:ext>
            </a:extLst>
          </p:cNvPr>
          <p:cNvSpPr>
            <a:spLocks noGrp="1"/>
          </p:cNvSpPr>
          <p:nvPr>
            <p:ph type="sldNum" sz="quarter" idx="12"/>
          </p:nvPr>
        </p:nvSpPr>
        <p:spPr/>
        <p:txBody>
          <a:bodyPr/>
          <a:lstStyle/>
          <a:p>
            <a:fld id="{5D481D27-71AB-7A43-8873-4916CDBA3906}" type="slidenum">
              <a:rPr lang="en-US" smtClean="0"/>
              <a:pPr/>
              <a:t>27</a:t>
            </a:fld>
            <a:endParaRPr lang="en-US"/>
          </a:p>
        </p:txBody>
      </p:sp>
    </p:spTree>
    <p:extLst>
      <p:ext uri="{BB962C8B-B14F-4D97-AF65-F5344CB8AC3E}">
        <p14:creationId xmlns:p14="http://schemas.microsoft.com/office/powerpoint/2010/main" val="249112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dissolv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dissolv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dissolv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dissolv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dissolve">
                                      <p:cBhvr>
                                        <p:cTn id="37"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81F2-BE18-3740-A8F8-EBD896E52DEA}"/>
              </a:ext>
            </a:extLst>
          </p:cNvPr>
          <p:cNvSpPr>
            <a:spLocks noGrp="1"/>
          </p:cNvSpPr>
          <p:nvPr>
            <p:ph type="title"/>
          </p:nvPr>
        </p:nvSpPr>
        <p:spPr/>
        <p:txBody>
          <a:bodyPr/>
          <a:lstStyle/>
          <a:p>
            <a:r>
              <a:rPr lang="en-US" dirty="0"/>
              <a:t>Understanding Energy</a:t>
            </a:r>
          </a:p>
        </p:txBody>
      </p:sp>
      <p:sp>
        <p:nvSpPr>
          <p:cNvPr id="3" name="Content Placeholder 2">
            <a:extLst>
              <a:ext uri="{FF2B5EF4-FFF2-40B4-BE49-F238E27FC236}">
                <a16:creationId xmlns:a16="http://schemas.microsoft.com/office/drawing/2014/main" id="{0EA9ED77-9D7A-1760-FBE8-394BD35C270D}"/>
              </a:ext>
            </a:extLst>
          </p:cNvPr>
          <p:cNvSpPr>
            <a:spLocks noGrp="1"/>
          </p:cNvSpPr>
          <p:nvPr>
            <p:ph idx="1"/>
          </p:nvPr>
        </p:nvSpPr>
        <p:spPr/>
        <p:txBody>
          <a:bodyPr/>
          <a:lstStyle/>
          <a:p>
            <a:r>
              <a:rPr lang="en-US" dirty="0"/>
              <a:t>Because ENERGY has a time element, it becomes a commodity,</a:t>
            </a:r>
            <a:br>
              <a:rPr lang="en-US" dirty="0"/>
            </a:br>
            <a:r>
              <a:rPr lang="en-US" dirty="0"/>
              <a:t>it’s quantifiable</a:t>
            </a:r>
            <a:r>
              <a:rPr lang="en-US" strike="sngStrike" dirty="0"/>
              <a:t>, it has a value </a:t>
            </a:r>
            <a:r>
              <a:rPr lang="en-US" dirty="0"/>
              <a:t>and exchangeable</a:t>
            </a:r>
          </a:p>
          <a:p>
            <a:pPr lvl="1"/>
            <a:r>
              <a:rPr lang="en-US" dirty="0"/>
              <a:t>Energy can be embodied in molecules</a:t>
            </a:r>
          </a:p>
          <a:p>
            <a:pPr lvl="2"/>
            <a:r>
              <a:rPr lang="en-US" dirty="0"/>
              <a:t>Hydrogen</a:t>
            </a:r>
          </a:p>
          <a:p>
            <a:pPr lvl="1"/>
            <a:r>
              <a:rPr lang="en-US" dirty="0"/>
              <a:t>Energy can be consumed</a:t>
            </a:r>
          </a:p>
          <a:p>
            <a:pPr lvl="1"/>
            <a:r>
              <a:rPr lang="en-US" dirty="0"/>
              <a:t>Energy generation may have created emissions</a:t>
            </a:r>
          </a:p>
          <a:p>
            <a:pPr lvl="1"/>
            <a:r>
              <a:rPr lang="en-US" dirty="0"/>
              <a:t>Quantities of energy can be </a:t>
            </a:r>
            <a:r>
              <a:rPr lang="en-US" i="1" dirty="0"/>
              <a:t>exchanged</a:t>
            </a:r>
          </a:p>
          <a:p>
            <a:pPr lvl="2"/>
            <a:r>
              <a:rPr lang="en-US" dirty="0"/>
              <a:t>In time or place</a:t>
            </a:r>
          </a:p>
        </p:txBody>
      </p:sp>
      <p:sp>
        <p:nvSpPr>
          <p:cNvPr id="4" name="Slide Number Placeholder 3">
            <a:extLst>
              <a:ext uri="{FF2B5EF4-FFF2-40B4-BE49-F238E27FC236}">
                <a16:creationId xmlns:a16="http://schemas.microsoft.com/office/drawing/2014/main" id="{9BF542DB-5AEE-E4A9-9D55-0748642B933C}"/>
              </a:ext>
            </a:extLst>
          </p:cNvPr>
          <p:cNvSpPr>
            <a:spLocks noGrp="1"/>
          </p:cNvSpPr>
          <p:nvPr>
            <p:ph type="sldNum" sz="quarter" idx="12"/>
          </p:nvPr>
        </p:nvSpPr>
        <p:spPr/>
        <p:txBody>
          <a:bodyPr/>
          <a:lstStyle/>
          <a:p>
            <a:fld id="{5D481D27-71AB-7A43-8873-4916CDBA3906}" type="slidenum">
              <a:rPr lang="en-US" smtClean="0"/>
              <a:pPr/>
              <a:t>28</a:t>
            </a:fld>
            <a:endParaRPr lang="en-US"/>
          </a:p>
        </p:txBody>
      </p:sp>
      <p:sp>
        <p:nvSpPr>
          <p:cNvPr id="5" name="TextBox 4">
            <a:extLst>
              <a:ext uri="{FF2B5EF4-FFF2-40B4-BE49-F238E27FC236}">
                <a16:creationId xmlns:a16="http://schemas.microsoft.com/office/drawing/2014/main" id="{E0F332EE-1538-06FB-7989-5F5565E5CE4B}"/>
              </a:ext>
            </a:extLst>
          </p:cNvPr>
          <p:cNvSpPr txBox="1"/>
          <p:nvPr/>
        </p:nvSpPr>
        <p:spPr>
          <a:xfrm>
            <a:off x="905604" y="5345966"/>
            <a:ext cx="10380792" cy="830997"/>
          </a:xfrm>
          <a:prstGeom prst="rect">
            <a:avLst/>
          </a:prstGeom>
          <a:noFill/>
        </p:spPr>
        <p:txBody>
          <a:bodyPr wrap="none" rtlCol="0">
            <a:spAutoFit/>
          </a:bodyPr>
          <a:lstStyle/>
          <a:p>
            <a:pPr algn="ctr"/>
            <a:r>
              <a:rPr lang="en-US" sz="2400" b="1" i="1" dirty="0">
                <a:solidFill>
                  <a:srgbClr val="0070C0"/>
                </a:solidFill>
              </a:rPr>
              <a:t>This is Why Energy Production and Energy Use DO NOT Have to be Simultaneous</a:t>
            </a:r>
          </a:p>
          <a:p>
            <a:pPr algn="ctr"/>
            <a:r>
              <a:rPr lang="en-US" sz="2400" b="1" i="1" dirty="0">
                <a:solidFill>
                  <a:srgbClr val="0070C0"/>
                </a:solidFill>
              </a:rPr>
              <a:t>And Why “hourly matching” is Not Necessary</a:t>
            </a:r>
          </a:p>
        </p:txBody>
      </p:sp>
    </p:spTree>
    <p:extLst>
      <p:ext uri="{BB962C8B-B14F-4D97-AF65-F5344CB8AC3E}">
        <p14:creationId xmlns:p14="http://schemas.microsoft.com/office/powerpoint/2010/main" val="218658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1E10-2BB5-813B-5A08-83C58A3FE713}"/>
              </a:ext>
            </a:extLst>
          </p:cNvPr>
          <p:cNvSpPr>
            <a:spLocks noGrp="1"/>
          </p:cNvSpPr>
          <p:nvPr>
            <p:ph type="title"/>
          </p:nvPr>
        </p:nvSpPr>
        <p:spPr/>
        <p:txBody>
          <a:bodyPr>
            <a:normAutofit/>
          </a:bodyPr>
          <a:lstStyle/>
          <a:p>
            <a:r>
              <a:rPr lang="en-US" sz="3000" dirty="0"/>
              <a:t>DoE Considering $1B to Boost Demand for Hydrogen</a:t>
            </a:r>
          </a:p>
        </p:txBody>
      </p:sp>
      <p:sp>
        <p:nvSpPr>
          <p:cNvPr id="3" name="Content Placeholder 2">
            <a:extLst>
              <a:ext uri="{FF2B5EF4-FFF2-40B4-BE49-F238E27FC236}">
                <a16:creationId xmlns:a16="http://schemas.microsoft.com/office/drawing/2014/main" id="{08DEAC76-A4CB-125D-08B4-6E4DDE38EAB7}"/>
              </a:ext>
            </a:extLst>
          </p:cNvPr>
          <p:cNvSpPr>
            <a:spLocks noGrp="1"/>
          </p:cNvSpPr>
          <p:nvPr>
            <p:ph idx="1"/>
          </p:nvPr>
        </p:nvSpPr>
        <p:spPr/>
        <p:txBody>
          <a:bodyPr>
            <a:normAutofit/>
          </a:bodyPr>
          <a:lstStyle/>
          <a:p>
            <a:r>
              <a:rPr lang="en-US" sz="2400" dirty="0"/>
              <a:t>DoE Office of Clean Energy Demonstrations (OCED) is considering establishing a Demand-side Support Mechanism to boost demand for hydrogen at DOE-supported Regional Clean Hydrogen Hubs</a:t>
            </a:r>
          </a:p>
          <a:p>
            <a:r>
              <a:rPr lang="en-US" sz="2400" dirty="0">
                <a:solidFill>
                  <a:srgbClr val="3C4349"/>
                </a:solidFill>
              </a:rPr>
              <a:t>To t</a:t>
            </a:r>
            <a:r>
              <a:rPr lang="en-US" sz="2400" b="0" i="0" u="none" strike="noStrike" dirty="0">
                <a:solidFill>
                  <a:srgbClr val="3C4349"/>
                </a:solidFill>
                <a:effectLst/>
              </a:rPr>
              <a:t>ackle revenue certainty issues that arise as a result of the natural imbalance between supply scale-up and demand formation in emergent clean energy markets</a:t>
            </a:r>
          </a:p>
          <a:p>
            <a:r>
              <a:rPr lang="en-US" sz="2400" b="0" i="0" u="none" strike="noStrike" dirty="0">
                <a:solidFill>
                  <a:srgbClr val="3C4349"/>
                </a:solidFill>
                <a:effectLst/>
              </a:rPr>
              <a:t>The mechanism will enable private sector financing</a:t>
            </a:r>
            <a:endParaRPr lang="en-US" sz="2400" dirty="0"/>
          </a:p>
          <a:p>
            <a:r>
              <a:rPr lang="en-US" sz="2400" dirty="0"/>
              <a:t>Notice of Intent issued: DE-NOI-0202301</a:t>
            </a:r>
          </a:p>
          <a:p>
            <a:pPr lvl="1"/>
            <a:r>
              <a:rPr lang="en-US" b="0" i="0" u="none" strike="noStrike" dirty="0">
                <a:solidFill>
                  <a:srgbClr val="3C4349"/>
                </a:solidFill>
                <a:effectLst/>
              </a:rPr>
              <a:t>DoE seeking public input by 5 PM EDT, July 24</a:t>
            </a:r>
          </a:p>
        </p:txBody>
      </p:sp>
      <p:sp>
        <p:nvSpPr>
          <p:cNvPr id="4" name="Slide Number Placeholder 3">
            <a:extLst>
              <a:ext uri="{FF2B5EF4-FFF2-40B4-BE49-F238E27FC236}">
                <a16:creationId xmlns:a16="http://schemas.microsoft.com/office/drawing/2014/main" id="{CAB57114-CA92-634A-DD1A-F388A9FDE3D2}"/>
              </a:ext>
            </a:extLst>
          </p:cNvPr>
          <p:cNvSpPr>
            <a:spLocks noGrp="1"/>
          </p:cNvSpPr>
          <p:nvPr>
            <p:ph type="sldNum" sz="quarter" idx="12"/>
          </p:nvPr>
        </p:nvSpPr>
        <p:spPr/>
        <p:txBody>
          <a:bodyPr/>
          <a:lstStyle/>
          <a:p>
            <a:fld id="{5D481D27-71AB-7A43-8873-4916CDBA3906}" type="slidenum">
              <a:rPr lang="en-US" smtClean="0"/>
              <a:pPr/>
              <a:t>2</a:t>
            </a:fld>
            <a:endParaRPr lang="en-US"/>
          </a:p>
        </p:txBody>
      </p:sp>
      <p:sp>
        <p:nvSpPr>
          <p:cNvPr id="5" name="TextBox 4">
            <a:extLst>
              <a:ext uri="{FF2B5EF4-FFF2-40B4-BE49-F238E27FC236}">
                <a16:creationId xmlns:a16="http://schemas.microsoft.com/office/drawing/2014/main" id="{204F9C4F-5E20-6C08-B45D-B93989E55359}"/>
              </a:ext>
            </a:extLst>
          </p:cNvPr>
          <p:cNvSpPr txBox="1"/>
          <p:nvPr/>
        </p:nvSpPr>
        <p:spPr>
          <a:xfrm>
            <a:off x="1509620" y="4980845"/>
            <a:ext cx="9172759" cy="1323439"/>
          </a:xfrm>
          <a:prstGeom prst="rect">
            <a:avLst/>
          </a:prstGeom>
          <a:noFill/>
        </p:spPr>
        <p:txBody>
          <a:bodyPr wrap="square" rtlCol="0">
            <a:spAutoFit/>
          </a:bodyPr>
          <a:lstStyle/>
          <a:p>
            <a:pPr algn="ctr"/>
            <a:r>
              <a:rPr lang="en-US" sz="2000" b="1" i="1" dirty="0">
                <a:solidFill>
                  <a:srgbClr val="0070C0"/>
                </a:solidFill>
              </a:rPr>
              <a:t>“Developing a hydrogen demand-side initiative is critical to ensuring the early commercial viability of a H2Hub given that demand formation for a new energy source typically lags creation of reliable supply”</a:t>
            </a:r>
          </a:p>
          <a:p>
            <a:pPr algn="ctr"/>
            <a:endParaRPr lang="en-US" sz="2000" b="1" i="1" dirty="0">
              <a:solidFill>
                <a:srgbClr val="0070C0"/>
              </a:solidFill>
            </a:endParaRPr>
          </a:p>
        </p:txBody>
      </p:sp>
    </p:spTree>
    <p:extLst>
      <p:ext uri="{BB962C8B-B14F-4D97-AF65-F5344CB8AC3E}">
        <p14:creationId xmlns:p14="http://schemas.microsoft.com/office/powerpoint/2010/main" val="187906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C7E5-F8C0-F58D-ED60-E1EB7D4641CF}"/>
              </a:ext>
            </a:extLst>
          </p:cNvPr>
          <p:cNvSpPr>
            <a:spLocks noGrp="1"/>
          </p:cNvSpPr>
          <p:nvPr>
            <p:ph type="title"/>
          </p:nvPr>
        </p:nvSpPr>
        <p:spPr/>
        <p:txBody>
          <a:bodyPr/>
          <a:lstStyle/>
          <a:p>
            <a:r>
              <a:rPr lang="en-US" dirty="0"/>
              <a:t>Energy Exchange Example</a:t>
            </a:r>
          </a:p>
        </p:txBody>
      </p:sp>
      <p:sp>
        <p:nvSpPr>
          <p:cNvPr id="3" name="Slide Number Placeholder 2">
            <a:extLst>
              <a:ext uri="{FF2B5EF4-FFF2-40B4-BE49-F238E27FC236}">
                <a16:creationId xmlns:a16="http://schemas.microsoft.com/office/drawing/2014/main" id="{003D0F6B-F1DC-26AC-CD83-CD9210812CB0}"/>
              </a:ext>
            </a:extLst>
          </p:cNvPr>
          <p:cNvSpPr>
            <a:spLocks noGrp="1"/>
          </p:cNvSpPr>
          <p:nvPr>
            <p:ph type="sldNum" sz="quarter" idx="12"/>
          </p:nvPr>
        </p:nvSpPr>
        <p:spPr/>
        <p:txBody>
          <a:bodyPr/>
          <a:lstStyle/>
          <a:p>
            <a:fld id="{5D481D27-71AB-7A43-8873-4916CDBA3906}" type="slidenum">
              <a:rPr lang="en-US" smtClean="0"/>
              <a:pPr/>
              <a:t>29</a:t>
            </a:fld>
            <a:endParaRPr lang="en-US"/>
          </a:p>
        </p:txBody>
      </p:sp>
      <p:pic>
        <p:nvPicPr>
          <p:cNvPr id="1030" name="Picture 6" descr="Office Building Silhouette Png Disaster Recovery As A - Clip Art Library">
            <a:extLst>
              <a:ext uri="{FF2B5EF4-FFF2-40B4-BE49-F238E27FC236}">
                <a16:creationId xmlns:a16="http://schemas.microsoft.com/office/drawing/2014/main" id="{868D4C08-C8A2-4ED6-BC66-997DF7746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9484" y="4597578"/>
            <a:ext cx="1212850" cy="13256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lip art silhouette house free vector for free download about -  Clipartix">
            <a:extLst>
              <a:ext uri="{FF2B5EF4-FFF2-40B4-BE49-F238E27FC236}">
                <a16:creationId xmlns:a16="http://schemas.microsoft.com/office/drawing/2014/main" id="{FA6C8EE1-578F-FA7D-A862-01305A3AA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3869" y="3872753"/>
            <a:ext cx="644712" cy="608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white silhouette of a factory&#10;&#10;Description automatically generated">
            <a:extLst>
              <a:ext uri="{FF2B5EF4-FFF2-40B4-BE49-F238E27FC236}">
                <a16:creationId xmlns:a16="http://schemas.microsoft.com/office/drawing/2014/main" id="{8F463743-D9EB-80D8-88D5-2957C7A5273B}"/>
              </a:ext>
            </a:extLst>
          </p:cNvPr>
          <p:cNvPicPr>
            <a:picLocks noChangeAspect="1"/>
          </p:cNvPicPr>
          <p:nvPr/>
        </p:nvPicPr>
        <p:blipFill>
          <a:blip r:embed="rId4"/>
          <a:stretch>
            <a:fillRect/>
          </a:stretch>
        </p:blipFill>
        <p:spPr>
          <a:xfrm>
            <a:off x="236068" y="3167255"/>
            <a:ext cx="1528109" cy="2157782"/>
          </a:xfrm>
          <a:prstGeom prst="rect">
            <a:avLst/>
          </a:prstGeom>
        </p:spPr>
      </p:pic>
      <p:sp>
        <p:nvSpPr>
          <p:cNvPr id="6" name="Rectangle 5">
            <a:extLst>
              <a:ext uri="{FF2B5EF4-FFF2-40B4-BE49-F238E27FC236}">
                <a16:creationId xmlns:a16="http://schemas.microsoft.com/office/drawing/2014/main" id="{386DE0C6-12BA-787A-A02E-A0FBE790C231}"/>
              </a:ext>
            </a:extLst>
          </p:cNvPr>
          <p:cNvSpPr/>
          <p:nvPr/>
        </p:nvSpPr>
        <p:spPr>
          <a:xfrm>
            <a:off x="4289613" y="1640541"/>
            <a:ext cx="2918944" cy="406101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Electric</a:t>
            </a:r>
          </a:p>
          <a:p>
            <a:pPr algn="ctr"/>
            <a:r>
              <a:rPr lang="en-US" sz="4400" dirty="0"/>
              <a:t>Grid</a:t>
            </a:r>
          </a:p>
        </p:txBody>
      </p:sp>
      <p:sp>
        <p:nvSpPr>
          <p:cNvPr id="7" name="Right Arrow 6">
            <a:extLst>
              <a:ext uri="{FF2B5EF4-FFF2-40B4-BE49-F238E27FC236}">
                <a16:creationId xmlns:a16="http://schemas.microsoft.com/office/drawing/2014/main" id="{0481D648-0F08-4865-BFA9-49A070A62B6F}"/>
              </a:ext>
            </a:extLst>
          </p:cNvPr>
          <p:cNvSpPr/>
          <p:nvPr/>
        </p:nvSpPr>
        <p:spPr>
          <a:xfrm>
            <a:off x="1764177" y="4221062"/>
            <a:ext cx="2525435" cy="88310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300 GWh per Month</a:t>
            </a:r>
          </a:p>
        </p:txBody>
      </p:sp>
      <p:sp>
        <p:nvSpPr>
          <p:cNvPr id="8" name="Right Arrow 7">
            <a:extLst>
              <a:ext uri="{FF2B5EF4-FFF2-40B4-BE49-F238E27FC236}">
                <a16:creationId xmlns:a16="http://schemas.microsoft.com/office/drawing/2014/main" id="{DEA25B97-4586-7DB5-D343-C46B60A2CED5}"/>
              </a:ext>
            </a:extLst>
          </p:cNvPr>
          <p:cNvSpPr/>
          <p:nvPr/>
        </p:nvSpPr>
        <p:spPr>
          <a:xfrm>
            <a:off x="7332941" y="4188450"/>
            <a:ext cx="2525435" cy="88310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300 GWh per Month</a:t>
            </a:r>
          </a:p>
        </p:txBody>
      </p:sp>
      <p:sp>
        <p:nvSpPr>
          <p:cNvPr id="18" name="TextBox 17">
            <a:extLst>
              <a:ext uri="{FF2B5EF4-FFF2-40B4-BE49-F238E27FC236}">
                <a16:creationId xmlns:a16="http://schemas.microsoft.com/office/drawing/2014/main" id="{1523396A-8C5B-7449-700C-651F33AC8478}"/>
              </a:ext>
            </a:extLst>
          </p:cNvPr>
          <p:cNvSpPr txBox="1"/>
          <p:nvPr/>
        </p:nvSpPr>
        <p:spPr>
          <a:xfrm>
            <a:off x="345167" y="5298143"/>
            <a:ext cx="1309910" cy="646331"/>
          </a:xfrm>
          <a:prstGeom prst="rect">
            <a:avLst/>
          </a:prstGeom>
          <a:noFill/>
        </p:spPr>
        <p:txBody>
          <a:bodyPr wrap="none" rtlCol="0">
            <a:spAutoFit/>
          </a:bodyPr>
          <a:lstStyle/>
          <a:p>
            <a:pPr algn="ctr"/>
            <a:r>
              <a:rPr lang="en-US" dirty="0"/>
              <a:t>Utility</a:t>
            </a:r>
          </a:p>
          <a:p>
            <a:pPr algn="ctr"/>
            <a:r>
              <a:rPr lang="en-US" dirty="0"/>
              <a:t>Power Plant</a:t>
            </a:r>
          </a:p>
        </p:txBody>
      </p:sp>
      <p:sp>
        <p:nvSpPr>
          <p:cNvPr id="19" name="TextBox 18">
            <a:extLst>
              <a:ext uri="{FF2B5EF4-FFF2-40B4-BE49-F238E27FC236}">
                <a16:creationId xmlns:a16="http://schemas.microsoft.com/office/drawing/2014/main" id="{1338D09E-D935-C74A-42C4-DE43F5F9C091}"/>
              </a:ext>
            </a:extLst>
          </p:cNvPr>
          <p:cNvSpPr txBox="1"/>
          <p:nvPr/>
        </p:nvSpPr>
        <p:spPr>
          <a:xfrm>
            <a:off x="10913615" y="4306836"/>
            <a:ext cx="880369" cy="646331"/>
          </a:xfrm>
          <a:prstGeom prst="rect">
            <a:avLst/>
          </a:prstGeom>
          <a:noFill/>
        </p:spPr>
        <p:txBody>
          <a:bodyPr wrap="none" rtlCol="0">
            <a:spAutoFit/>
          </a:bodyPr>
          <a:lstStyle/>
          <a:p>
            <a:pPr algn="ctr"/>
            <a:r>
              <a:rPr lang="en-US" dirty="0"/>
              <a:t>Various</a:t>
            </a:r>
          </a:p>
          <a:p>
            <a:pPr algn="ctr"/>
            <a:r>
              <a:rPr lang="en-US" dirty="0"/>
              <a:t>Loads</a:t>
            </a:r>
          </a:p>
        </p:txBody>
      </p:sp>
    </p:spTree>
    <p:extLst>
      <p:ext uri="{BB962C8B-B14F-4D97-AF65-F5344CB8AC3E}">
        <p14:creationId xmlns:p14="http://schemas.microsoft.com/office/powerpoint/2010/main" val="4018870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C7E5-F8C0-F58D-ED60-E1EB7D4641CF}"/>
              </a:ext>
            </a:extLst>
          </p:cNvPr>
          <p:cNvSpPr>
            <a:spLocks noGrp="1"/>
          </p:cNvSpPr>
          <p:nvPr>
            <p:ph type="title"/>
          </p:nvPr>
        </p:nvSpPr>
        <p:spPr/>
        <p:txBody>
          <a:bodyPr>
            <a:normAutofit fontScale="90000"/>
          </a:bodyPr>
          <a:lstStyle/>
          <a:p>
            <a:r>
              <a:rPr lang="en-US" dirty="0"/>
              <a:t>Grid Adding Renewable Source and Hydrogen Load</a:t>
            </a:r>
          </a:p>
        </p:txBody>
      </p:sp>
      <p:sp>
        <p:nvSpPr>
          <p:cNvPr id="3" name="Slide Number Placeholder 2">
            <a:extLst>
              <a:ext uri="{FF2B5EF4-FFF2-40B4-BE49-F238E27FC236}">
                <a16:creationId xmlns:a16="http://schemas.microsoft.com/office/drawing/2014/main" id="{003D0F6B-F1DC-26AC-CD83-CD9210812CB0}"/>
              </a:ext>
            </a:extLst>
          </p:cNvPr>
          <p:cNvSpPr>
            <a:spLocks noGrp="1"/>
          </p:cNvSpPr>
          <p:nvPr>
            <p:ph type="sldNum" sz="quarter" idx="12"/>
          </p:nvPr>
        </p:nvSpPr>
        <p:spPr/>
        <p:txBody>
          <a:bodyPr/>
          <a:lstStyle/>
          <a:p>
            <a:fld id="{5D481D27-71AB-7A43-8873-4916CDBA3906}" type="slidenum">
              <a:rPr lang="en-US" smtClean="0"/>
              <a:pPr/>
              <a:t>30</a:t>
            </a:fld>
            <a:endParaRPr lang="en-US"/>
          </a:p>
        </p:txBody>
      </p:sp>
      <p:pic>
        <p:nvPicPr>
          <p:cNvPr id="1030" name="Picture 6" descr="Office Building Silhouette Png Disaster Recovery As A - Clip Art Library">
            <a:extLst>
              <a:ext uri="{FF2B5EF4-FFF2-40B4-BE49-F238E27FC236}">
                <a16:creationId xmlns:a16="http://schemas.microsoft.com/office/drawing/2014/main" id="{868D4C08-C8A2-4ED6-BC66-997DF7746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9484" y="4597578"/>
            <a:ext cx="1212850" cy="13256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lip art silhouette house free vector for free download about -  Clipartix">
            <a:extLst>
              <a:ext uri="{FF2B5EF4-FFF2-40B4-BE49-F238E27FC236}">
                <a16:creationId xmlns:a16="http://schemas.microsoft.com/office/drawing/2014/main" id="{FA6C8EE1-578F-FA7D-A862-01305A3AA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3869" y="3872753"/>
            <a:ext cx="644712" cy="608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white silhouette of a factory&#10;&#10;Description automatically generated">
            <a:extLst>
              <a:ext uri="{FF2B5EF4-FFF2-40B4-BE49-F238E27FC236}">
                <a16:creationId xmlns:a16="http://schemas.microsoft.com/office/drawing/2014/main" id="{8F463743-D9EB-80D8-88D5-2957C7A5273B}"/>
              </a:ext>
            </a:extLst>
          </p:cNvPr>
          <p:cNvPicPr>
            <a:picLocks noChangeAspect="1"/>
          </p:cNvPicPr>
          <p:nvPr/>
        </p:nvPicPr>
        <p:blipFill>
          <a:blip r:embed="rId4"/>
          <a:stretch>
            <a:fillRect/>
          </a:stretch>
        </p:blipFill>
        <p:spPr>
          <a:xfrm>
            <a:off x="236068" y="3167255"/>
            <a:ext cx="1528109" cy="2157782"/>
          </a:xfrm>
          <a:prstGeom prst="rect">
            <a:avLst/>
          </a:prstGeom>
        </p:spPr>
      </p:pic>
      <p:sp>
        <p:nvSpPr>
          <p:cNvPr id="6" name="Rectangle 5">
            <a:extLst>
              <a:ext uri="{FF2B5EF4-FFF2-40B4-BE49-F238E27FC236}">
                <a16:creationId xmlns:a16="http://schemas.microsoft.com/office/drawing/2014/main" id="{386DE0C6-12BA-787A-A02E-A0FBE790C231}"/>
              </a:ext>
            </a:extLst>
          </p:cNvPr>
          <p:cNvSpPr/>
          <p:nvPr/>
        </p:nvSpPr>
        <p:spPr>
          <a:xfrm>
            <a:off x="4289613" y="1640541"/>
            <a:ext cx="2918944" cy="406101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Electric</a:t>
            </a:r>
          </a:p>
          <a:p>
            <a:pPr algn="ctr"/>
            <a:r>
              <a:rPr lang="en-US" sz="4400" dirty="0"/>
              <a:t>Grid</a:t>
            </a:r>
          </a:p>
        </p:txBody>
      </p:sp>
      <p:sp>
        <p:nvSpPr>
          <p:cNvPr id="7" name="Right Arrow 6">
            <a:extLst>
              <a:ext uri="{FF2B5EF4-FFF2-40B4-BE49-F238E27FC236}">
                <a16:creationId xmlns:a16="http://schemas.microsoft.com/office/drawing/2014/main" id="{0481D648-0F08-4865-BFA9-49A070A62B6F}"/>
              </a:ext>
            </a:extLst>
          </p:cNvPr>
          <p:cNvSpPr/>
          <p:nvPr/>
        </p:nvSpPr>
        <p:spPr>
          <a:xfrm>
            <a:off x="1764177" y="4221062"/>
            <a:ext cx="2525435" cy="88310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300 GWh per Month</a:t>
            </a:r>
          </a:p>
        </p:txBody>
      </p:sp>
      <p:sp>
        <p:nvSpPr>
          <p:cNvPr id="8" name="Right Arrow 7">
            <a:extLst>
              <a:ext uri="{FF2B5EF4-FFF2-40B4-BE49-F238E27FC236}">
                <a16:creationId xmlns:a16="http://schemas.microsoft.com/office/drawing/2014/main" id="{DEA25B97-4586-7DB5-D343-C46B60A2CED5}"/>
              </a:ext>
            </a:extLst>
          </p:cNvPr>
          <p:cNvSpPr/>
          <p:nvPr/>
        </p:nvSpPr>
        <p:spPr>
          <a:xfrm>
            <a:off x="7332941" y="4188450"/>
            <a:ext cx="2525435" cy="88310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300 GWh per Month</a:t>
            </a:r>
          </a:p>
        </p:txBody>
      </p:sp>
      <p:pic>
        <p:nvPicPr>
          <p:cNvPr id="12" name="Graphic 11">
            <a:extLst>
              <a:ext uri="{FF2B5EF4-FFF2-40B4-BE49-F238E27FC236}">
                <a16:creationId xmlns:a16="http://schemas.microsoft.com/office/drawing/2014/main" id="{306E11EB-F73A-EAC6-25F4-1A9F8E0D4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770" y="1820017"/>
            <a:ext cx="885023" cy="1177021"/>
          </a:xfrm>
          <a:prstGeom prst="rect">
            <a:avLst/>
          </a:prstGeom>
        </p:spPr>
      </p:pic>
      <p:sp>
        <p:nvSpPr>
          <p:cNvPr id="13" name="Right Arrow 12">
            <a:extLst>
              <a:ext uri="{FF2B5EF4-FFF2-40B4-BE49-F238E27FC236}">
                <a16:creationId xmlns:a16="http://schemas.microsoft.com/office/drawing/2014/main" id="{EE020B0F-1990-DACC-AAA9-E03CB137A9AF}"/>
              </a:ext>
            </a:extLst>
          </p:cNvPr>
          <p:cNvSpPr/>
          <p:nvPr/>
        </p:nvSpPr>
        <p:spPr>
          <a:xfrm>
            <a:off x="1764177" y="1966975"/>
            <a:ext cx="2525435" cy="883104"/>
          </a:xfrm>
          <a:prstGeom prst="rightArrow">
            <a:avLst/>
          </a:prstGeom>
          <a:solidFill>
            <a:srgbClr val="7CB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30 GWh per Month</a:t>
            </a:r>
          </a:p>
        </p:txBody>
      </p:sp>
      <p:pic>
        <p:nvPicPr>
          <p:cNvPr id="16" name="Picture 15" descr="A green gas pump with a white text&#10;&#10;Description automatically generated">
            <a:extLst>
              <a:ext uri="{FF2B5EF4-FFF2-40B4-BE49-F238E27FC236}">
                <a16:creationId xmlns:a16="http://schemas.microsoft.com/office/drawing/2014/main" id="{EC4CAEEB-C613-54DE-9C3E-6F4C6EDFA6F9}"/>
              </a:ext>
            </a:extLst>
          </p:cNvPr>
          <p:cNvPicPr>
            <a:picLocks noChangeAspect="1"/>
          </p:cNvPicPr>
          <p:nvPr/>
        </p:nvPicPr>
        <p:blipFill>
          <a:blip r:embed="rId7"/>
          <a:stretch>
            <a:fillRect/>
          </a:stretch>
        </p:blipFill>
        <p:spPr>
          <a:xfrm>
            <a:off x="9676285" y="1818705"/>
            <a:ext cx="1429871" cy="1179644"/>
          </a:xfrm>
          <a:prstGeom prst="rect">
            <a:avLst/>
          </a:prstGeom>
        </p:spPr>
      </p:pic>
      <p:sp>
        <p:nvSpPr>
          <p:cNvPr id="17" name="Right Arrow 16">
            <a:extLst>
              <a:ext uri="{FF2B5EF4-FFF2-40B4-BE49-F238E27FC236}">
                <a16:creationId xmlns:a16="http://schemas.microsoft.com/office/drawing/2014/main" id="{13EB08AD-1BBF-AFF1-B2BE-DF5934DD0271}"/>
              </a:ext>
            </a:extLst>
          </p:cNvPr>
          <p:cNvSpPr/>
          <p:nvPr/>
        </p:nvSpPr>
        <p:spPr>
          <a:xfrm>
            <a:off x="7332941" y="1966975"/>
            <a:ext cx="2525435" cy="883104"/>
          </a:xfrm>
          <a:prstGeom prst="rightArrow">
            <a:avLst/>
          </a:prstGeom>
          <a:solidFill>
            <a:srgbClr val="7CB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30 GWh per Month</a:t>
            </a:r>
          </a:p>
        </p:txBody>
      </p:sp>
      <p:sp>
        <p:nvSpPr>
          <p:cNvPr id="4" name="TextBox 3">
            <a:extLst>
              <a:ext uri="{FF2B5EF4-FFF2-40B4-BE49-F238E27FC236}">
                <a16:creationId xmlns:a16="http://schemas.microsoft.com/office/drawing/2014/main" id="{B731AF0E-BDBF-455F-D05F-340D92F4411A}"/>
              </a:ext>
            </a:extLst>
          </p:cNvPr>
          <p:cNvSpPr txBox="1"/>
          <p:nvPr/>
        </p:nvSpPr>
        <p:spPr>
          <a:xfrm>
            <a:off x="1929461" y="2636149"/>
            <a:ext cx="1799595" cy="338554"/>
          </a:xfrm>
          <a:prstGeom prst="rect">
            <a:avLst/>
          </a:prstGeom>
          <a:noFill/>
        </p:spPr>
        <p:txBody>
          <a:bodyPr wrap="none" rtlCol="0">
            <a:spAutoFit/>
          </a:bodyPr>
          <a:lstStyle/>
          <a:p>
            <a:r>
              <a:rPr lang="en-US" sz="1600" i="1" dirty="0">
                <a:solidFill>
                  <a:srgbClr val="C00000"/>
                </a:solidFill>
              </a:rPr>
              <a:t>(Or 1 GWh per day)</a:t>
            </a:r>
          </a:p>
        </p:txBody>
      </p:sp>
      <p:sp>
        <p:nvSpPr>
          <p:cNvPr id="9" name="TextBox 8">
            <a:extLst>
              <a:ext uri="{FF2B5EF4-FFF2-40B4-BE49-F238E27FC236}">
                <a16:creationId xmlns:a16="http://schemas.microsoft.com/office/drawing/2014/main" id="{7854B4CF-6C7C-7557-20DB-6B4FEDC7C6B7}"/>
              </a:ext>
            </a:extLst>
          </p:cNvPr>
          <p:cNvSpPr txBox="1"/>
          <p:nvPr/>
        </p:nvSpPr>
        <p:spPr>
          <a:xfrm>
            <a:off x="7508771" y="4889162"/>
            <a:ext cx="1903791" cy="338554"/>
          </a:xfrm>
          <a:prstGeom prst="rect">
            <a:avLst/>
          </a:prstGeom>
          <a:noFill/>
        </p:spPr>
        <p:txBody>
          <a:bodyPr wrap="none" rtlCol="0">
            <a:spAutoFit/>
          </a:bodyPr>
          <a:lstStyle/>
          <a:p>
            <a:r>
              <a:rPr lang="en-US" sz="1600" i="1" dirty="0">
                <a:solidFill>
                  <a:srgbClr val="C00000"/>
                </a:solidFill>
              </a:rPr>
              <a:t>(Or 10 GWh per day)</a:t>
            </a:r>
          </a:p>
        </p:txBody>
      </p:sp>
      <p:sp>
        <p:nvSpPr>
          <p:cNvPr id="10" name="TextBox 9">
            <a:extLst>
              <a:ext uri="{FF2B5EF4-FFF2-40B4-BE49-F238E27FC236}">
                <a16:creationId xmlns:a16="http://schemas.microsoft.com/office/drawing/2014/main" id="{F5D304D9-2174-27C6-E44F-FED4479FCD41}"/>
              </a:ext>
            </a:extLst>
          </p:cNvPr>
          <p:cNvSpPr txBox="1"/>
          <p:nvPr/>
        </p:nvSpPr>
        <p:spPr>
          <a:xfrm>
            <a:off x="7535665" y="2636149"/>
            <a:ext cx="1799595" cy="338554"/>
          </a:xfrm>
          <a:prstGeom prst="rect">
            <a:avLst/>
          </a:prstGeom>
          <a:noFill/>
        </p:spPr>
        <p:txBody>
          <a:bodyPr wrap="none" rtlCol="0">
            <a:spAutoFit/>
          </a:bodyPr>
          <a:lstStyle/>
          <a:p>
            <a:r>
              <a:rPr lang="en-US" sz="1600" i="1" dirty="0">
                <a:solidFill>
                  <a:srgbClr val="C00000"/>
                </a:solidFill>
              </a:rPr>
              <a:t>(Or 1 GWh per day)</a:t>
            </a:r>
          </a:p>
        </p:txBody>
      </p:sp>
      <p:sp>
        <p:nvSpPr>
          <p:cNvPr id="11" name="TextBox 10">
            <a:extLst>
              <a:ext uri="{FF2B5EF4-FFF2-40B4-BE49-F238E27FC236}">
                <a16:creationId xmlns:a16="http://schemas.microsoft.com/office/drawing/2014/main" id="{074AFA66-1AD0-E246-6CCF-FFD7DCAFF211}"/>
              </a:ext>
            </a:extLst>
          </p:cNvPr>
          <p:cNvSpPr txBox="1"/>
          <p:nvPr/>
        </p:nvSpPr>
        <p:spPr>
          <a:xfrm>
            <a:off x="1902567" y="4889162"/>
            <a:ext cx="1903791" cy="338554"/>
          </a:xfrm>
          <a:prstGeom prst="rect">
            <a:avLst/>
          </a:prstGeom>
          <a:noFill/>
        </p:spPr>
        <p:txBody>
          <a:bodyPr wrap="none" rtlCol="0">
            <a:spAutoFit/>
          </a:bodyPr>
          <a:lstStyle/>
          <a:p>
            <a:r>
              <a:rPr lang="en-US" sz="1600" i="1" dirty="0">
                <a:solidFill>
                  <a:srgbClr val="C00000"/>
                </a:solidFill>
              </a:rPr>
              <a:t>(Or 10 GWh per day)</a:t>
            </a:r>
          </a:p>
        </p:txBody>
      </p:sp>
      <p:sp>
        <p:nvSpPr>
          <p:cNvPr id="14" name="TextBox 13">
            <a:extLst>
              <a:ext uri="{FF2B5EF4-FFF2-40B4-BE49-F238E27FC236}">
                <a16:creationId xmlns:a16="http://schemas.microsoft.com/office/drawing/2014/main" id="{4F437381-9835-C87D-A269-0A4C0D4219F6}"/>
              </a:ext>
            </a:extLst>
          </p:cNvPr>
          <p:cNvSpPr txBox="1"/>
          <p:nvPr/>
        </p:nvSpPr>
        <p:spPr>
          <a:xfrm>
            <a:off x="345167" y="5298143"/>
            <a:ext cx="1309910" cy="646331"/>
          </a:xfrm>
          <a:prstGeom prst="rect">
            <a:avLst/>
          </a:prstGeom>
          <a:noFill/>
        </p:spPr>
        <p:txBody>
          <a:bodyPr wrap="none" rtlCol="0">
            <a:spAutoFit/>
          </a:bodyPr>
          <a:lstStyle/>
          <a:p>
            <a:pPr algn="ctr"/>
            <a:r>
              <a:rPr lang="en-US" dirty="0"/>
              <a:t>Utility</a:t>
            </a:r>
          </a:p>
          <a:p>
            <a:pPr algn="ctr"/>
            <a:r>
              <a:rPr lang="en-US" dirty="0"/>
              <a:t>Power Plant</a:t>
            </a:r>
          </a:p>
        </p:txBody>
      </p:sp>
      <p:sp>
        <p:nvSpPr>
          <p:cNvPr id="15" name="TextBox 14">
            <a:extLst>
              <a:ext uri="{FF2B5EF4-FFF2-40B4-BE49-F238E27FC236}">
                <a16:creationId xmlns:a16="http://schemas.microsoft.com/office/drawing/2014/main" id="{C5A478E6-6F78-B7BC-8DF9-250AA05AA7B3}"/>
              </a:ext>
            </a:extLst>
          </p:cNvPr>
          <p:cNvSpPr txBox="1"/>
          <p:nvPr/>
        </p:nvSpPr>
        <p:spPr>
          <a:xfrm>
            <a:off x="10913615" y="4306836"/>
            <a:ext cx="880369" cy="646331"/>
          </a:xfrm>
          <a:prstGeom prst="rect">
            <a:avLst/>
          </a:prstGeom>
          <a:noFill/>
        </p:spPr>
        <p:txBody>
          <a:bodyPr wrap="none" rtlCol="0">
            <a:spAutoFit/>
          </a:bodyPr>
          <a:lstStyle/>
          <a:p>
            <a:pPr algn="ctr"/>
            <a:r>
              <a:rPr lang="en-US" dirty="0"/>
              <a:t>Various</a:t>
            </a:r>
          </a:p>
          <a:p>
            <a:pPr algn="ctr"/>
            <a:r>
              <a:rPr lang="en-US" dirty="0"/>
              <a:t>Loads</a:t>
            </a:r>
          </a:p>
        </p:txBody>
      </p:sp>
    </p:spTree>
    <p:extLst>
      <p:ext uri="{BB962C8B-B14F-4D97-AF65-F5344CB8AC3E}">
        <p14:creationId xmlns:p14="http://schemas.microsoft.com/office/powerpoint/2010/main" val="164496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C7E5-F8C0-F58D-ED60-E1EB7D4641CF}"/>
              </a:ext>
            </a:extLst>
          </p:cNvPr>
          <p:cNvSpPr>
            <a:spLocks noGrp="1"/>
          </p:cNvSpPr>
          <p:nvPr>
            <p:ph type="title"/>
          </p:nvPr>
        </p:nvSpPr>
        <p:spPr/>
        <p:txBody>
          <a:bodyPr/>
          <a:lstStyle/>
          <a:p>
            <a:r>
              <a:rPr lang="en-US" dirty="0"/>
              <a:t>One Day That Month Without Hydrogen Load</a:t>
            </a:r>
          </a:p>
        </p:txBody>
      </p:sp>
      <p:sp>
        <p:nvSpPr>
          <p:cNvPr id="3" name="Slide Number Placeholder 2">
            <a:extLst>
              <a:ext uri="{FF2B5EF4-FFF2-40B4-BE49-F238E27FC236}">
                <a16:creationId xmlns:a16="http://schemas.microsoft.com/office/drawing/2014/main" id="{003D0F6B-F1DC-26AC-CD83-CD9210812CB0}"/>
              </a:ext>
            </a:extLst>
          </p:cNvPr>
          <p:cNvSpPr>
            <a:spLocks noGrp="1"/>
          </p:cNvSpPr>
          <p:nvPr>
            <p:ph type="sldNum" sz="quarter" idx="12"/>
          </p:nvPr>
        </p:nvSpPr>
        <p:spPr/>
        <p:txBody>
          <a:bodyPr/>
          <a:lstStyle/>
          <a:p>
            <a:fld id="{5D481D27-71AB-7A43-8873-4916CDBA3906}" type="slidenum">
              <a:rPr lang="en-US" smtClean="0"/>
              <a:pPr/>
              <a:t>31</a:t>
            </a:fld>
            <a:endParaRPr lang="en-US"/>
          </a:p>
        </p:txBody>
      </p:sp>
      <p:pic>
        <p:nvPicPr>
          <p:cNvPr id="1030" name="Picture 6" descr="Office Building Silhouette Png Disaster Recovery As A - Clip Art Library">
            <a:extLst>
              <a:ext uri="{FF2B5EF4-FFF2-40B4-BE49-F238E27FC236}">
                <a16:creationId xmlns:a16="http://schemas.microsoft.com/office/drawing/2014/main" id="{868D4C08-C8A2-4ED6-BC66-997DF7746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9484" y="4597578"/>
            <a:ext cx="1212850" cy="13256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lip art silhouette house free vector for free download about -  Clipartix">
            <a:extLst>
              <a:ext uri="{FF2B5EF4-FFF2-40B4-BE49-F238E27FC236}">
                <a16:creationId xmlns:a16="http://schemas.microsoft.com/office/drawing/2014/main" id="{FA6C8EE1-578F-FA7D-A862-01305A3AA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3869" y="3872753"/>
            <a:ext cx="644712" cy="608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white silhouette of a factory&#10;&#10;Description automatically generated">
            <a:extLst>
              <a:ext uri="{FF2B5EF4-FFF2-40B4-BE49-F238E27FC236}">
                <a16:creationId xmlns:a16="http://schemas.microsoft.com/office/drawing/2014/main" id="{8F463743-D9EB-80D8-88D5-2957C7A5273B}"/>
              </a:ext>
            </a:extLst>
          </p:cNvPr>
          <p:cNvPicPr>
            <a:picLocks noChangeAspect="1"/>
          </p:cNvPicPr>
          <p:nvPr/>
        </p:nvPicPr>
        <p:blipFill>
          <a:blip r:embed="rId4"/>
          <a:stretch>
            <a:fillRect/>
          </a:stretch>
        </p:blipFill>
        <p:spPr>
          <a:xfrm>
            <a:off x="236068" y="3167255"/>
            <a:ext cx="1528109" cy="2157782"/>
          </a:xfrm>
          <a:prstGeom prst="rect">
            <a:avLst/>
          </a:prstGeom>
        </p:spPr>
      </p:pic>
      <p:sp>
        <p:nvSpPr>
          <p:cNvPr id="6" name="Rectangle 5">
            <a:extLst>
              <a:ext uri="{FF2B5EF4-FFF2-40B4-BE49-F238E27FC236}">
                <a16:creationId xmlns:a16="http://schemas.microsoft.com/office/drawing/2014/main" id="{386DE0C6-12BA-787A-A02E-A0FBE790C231}"/>
              </a:ext>
            </a:extLst>
          </p:cNvPr>
          <p:cNvSpPr/>
          <p:nvPr/>
        </p:nvSpPr>
        <p:spPr>
          <a:xfrm>
            <a:off x="4289613" y="1640541"/>
            <a:ext cx="2918944" cy="406101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Electric</a:t>
            </a:r>
          </a:p>
          <a:p>
            <a:pPr algn="ctr"/>
            <a:r>
              <a:rPr lang="en-US" sz="4400" dirty="0"/>
              <a:t>Grid</a:t>
            </a:r>
          </a:p>
        </p:txBody>
      </p:sp>
      <p:sp>
        <p:nvSpPr>
          <p:cNvPr id="7" name="Right Arrow 6">
            <a:extLst>
              <a:ext uri="{FF2B5EF4-FFF2-40B4-BE49-F238E27FC236}">
                <a16:creationId xmlns:a16="http://schemas.microsoft.com/office/drawing/2014/main" id="{0481D648-0F08-4865-BFA9-49A070A62B6F}"/>
              </a:ext>
            </a:extLst>
          </p:cNvPr>
          <p:cNvSpPr/>
          <p:nvPr/>
        </p:nvSpPr>
        <p:spPr>
          <a:xfrm>
            <a:off x="1764177" y="4221062"/>
            <a:ext cx="2525435" cy="88310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9 GWh</a:t>
            </a:r>
          </a:p>
        </p:txBody>
      </p:sp>
      <p:sp>
        <p:nvSpPr>
          <p:cNvPr id="8" name="Right Arrow 7">
            <a:extLst>
              <a:ext uri="{FF2B5EF4-FFF2-40B4-BE49-F238E27FC236}">
                <a16:creationId xmlns:a16="http://schemas.microsoft.com/office/drawing/2014/main" id="{DEA25B97-4586-7DB5-D343-C46B60A2CED5}"/>
              </a:ext>
            </a:extLst>
          </p:cNvPr>
          <p:cNvSpPr/>
          <p:nvPr/>
        </p:nvSpPr>
        <p:spPr>
          <a:xfrm>
            <a:off x="7332941" y="4188450"/>
            <a:ext cx="2525435" cy="88310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10 GWh</a:t>
            </a:r>
          </a:p>
        </p:txBody>
      </p:sp>
      <p:pic>
        <p:nvPicPr>
          <p:cNvPr id="12" name="Graphic 11">
            <a:extLst>
              <a:ext uri="{FF2B5EF4-FFF2-40B4-BE49-F238E27FC236}">
                <a16:creationId xmlns:a16="http://schemas.microsoft.com/office/drawing/2014/main" id="{306E11EB-F73A-EAC6-25F4-1A9F8E0D4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770" y="1820017"/>
            <a:ext cx="885023" cy="1177021"/>
          </a:xfrm>
          <a:prstGeom prst="rect">
            <a:avLst/>
          </a:prstGeom>
        </p:spPr>
      </p:pic>
      <p:sp>
        <p:nvSpPr>
          <p:cNvPr id="13" name="Right Arrow 12">
            <a:extLst>
              <a:ext uri="{FF2B5EF4-FFF2-40B4-BE49-F238E27FC236}">
                <a16:creationId xmlns:a16="http://schemas.microsoft.com/office/drawing/2014/main" id="{EE020B0F-1990-DACC-AAA9-E03CB137A9AF}"/>
              </a:ext>
            </a:extLst>
          </p:cNvPr>
          <p:cNvSpPr/>
          <p:nvPr/>
        </p:nvSpPr>
        <p:spPr>
          <a:xfrm>
            <a:off x="1764177" y="1966975"/>
            <a:ext cx="2525435" cy="883104"/>
          </a:xfrm>
          <a:prstGeom prst="rightArrow">
            <a:avLst/>
          </a:prstGeom>
          <a:solidFill>
            <a:srgbClr val="7CB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GWh</a:t>
            </a:r>
          </a:p>
        </p:txBody>
      </p:sp>
      <p:pic>
        <p:nvPicPr>
          <p:cNvPr id="16" name="Picture 15" descr="A green gas pump with a white text&#10;&#10;Description automatically generated">
            <a:extLst>
              <a:ext uri="{FF2B5EF4-FFF2-40B4-BE49-F238E27FC236}">
                <a16:creationId xmlns:a16="http://schemas.microsoft.com/office/drawing/2014/main" id="{EC4CAEEB-C613-54DE-9C3E-6F4C6EDFA6F9}"/>
              </a:ext>
            </a:extLst>
          </p:cNvPr>
          <p:cNvPicPr>
            <a:picLocks noChangeAspect="1"/>
          </p:cNvPicPr>
          <p:nvPr/>
        </p:nvPicPr>
        <p:blipFill>
          <a:blip r:embed="rId7"/>
          <a:stretch>
            <a:fillRect/>
          </a:stretch>
        </p:blipFill>
        <p:spPr>
          <a:xfrm>
            <a:off x="9676285" y="1818705"/>
            <a:ext cx="1429871" cy="1179644"/>
          </a:xfrm>
          <a:prstGeom prst="rect">
            <a:avLst/>
          </a:prstGeom>
        </p:spPr>
      </p:pic>
      <p:sp>
        <p:nvSpPr>
          <p:cNvPr id="4" name="Oval 3">
            <a:extLst>
              <a:ext uri="{FF2B5EF4-FFF2-40B4-BE49-F238E27FC236}">
                <a16:creationId xmlns:a16="http://schemas.microsoft.com/office/drawing/2014/main" id="{CE62CBD7-53D7-D355-7C76-6ACC6D88B445}"/>
              </a:ext>
            </a:extLst>
          </p:cNvPr>
          <p:cNvSpPr/>
          <p:nvPr/>
        </p:nvSpPr>
        <p:spPr>
          <a:xfrm>
            <a:off x="2347072" y="4311975"/>
            <a:ext cx="429372" cy="79219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06F73C-E5EC-A276-7D70-A4211CF7B7C0}"/>
              </a:ext>
            </a:extLst>
          </p:cNvPr>
          <p:cNvSpPr txBox="1"/>
          <p:nvPr/>
        </p:nvSpPr>
        <p:spPr>
          <a:xfrm>
            <a:off x="345167" y="5298143"/>
            <a:ext cx="1309910" cy="646331"/>
          </a:xfrm>
          <a:prstGeom prst="rect">
            <a:avLst/>
          </a:prstGeom>
          <a:noFill/>
        </p:spPr>
        <p:txBody>
          <a:bodyPr wrap="none" rtlCol="0">
            <a:spAutoFit/>
          </a:bodyPr>
          <a:lstStyle/>
          <a:p>
            <a:pPr algn="ctr"/>
            <a:r>
              <a:rPr lang="en-US" dirty="0"/>
              <a:t>Utility</a:t>
            </a:r>
          </a:p>
          <a:p>
            <a:pPr algn="ctr"/>
            <a:r>
              <a:rPr lang="en-US" dirty="0"/>
              <a:t>Power Plant</a:t>
            </a:r>
          </a:p>
        </p:txBody>
      </p:sp>
      <p:sp>
        <p:nvSpPr>
          <p:cNvPr id="10" name="TextBox 9">
            <a:extLst>
              <a:ext uri="{FF2B5EF4-FFF2-40B4-BE49-F238E27FC236}">
                <a16:creationId xmlns:a16="http://schemas.microsoft.com/office/drawing/2014/main" id="{959EE554-88BF-4B63-55C1-36BBBF1FBC40}"/>
              </a:ext>
            </a:extLst>
          </p:cNvPr>
          <p:cNvSpPr txBox="1"/>
          <p:nvPr/>
        </p:nvSpPr>
        <p:spPr>
          <a:xfrm>
            <a:off x="10913615" y="4306836"/>
            <a:ext cx="880369" cy="646331"/>
          </a:xfrm>
          <a:prstGeom prst="rect">
            <a:avLst/>
          </a:prstGeom>
          <a:noFill/>
        </p:spPr>
        <p:txBody>
          <a:bodyPr wrap="none" rtlCol="0">
            <a:spAutoFit/>
          </a:bodyPr>
          <a:lstStyle/>
          <a:p>
            <a:pPr algn="ctr"/>
            <a:r>
              <a:rPr lang="en-US" dirty="0"/>
              <a:t>Various</a:t>
            </a:r>
          </a:p>
          <a:p>
            <a:pPr algn="ctr"/>
            <a:r>
              <a:rPr lang="en-US" dirty="0"/>
              <a:t>Loads</a:t>
            </a:r>
          </a:p>
        </p:txBody>
      </p:sp>
      <p:sp>
        <p:nvSpPr>
          <p:cNvPr id="11" name="TextBox 10">
            <a:extLst>
              <a:ext uri="{FF2B5EF4-FFF2-40B4-BE49-F238E27FC236}">
                <a16:creationId xmlns:a16="http://schemas.microsoft.com/office/drawing/2014/main" id="{E513E530-DFC9-B907-9522-5220AD9B845A}"/>
              </a:ext>
            </a:extLst>
          </p:cNvPr>
          <p:cNvSpPr txBox="1"/>
          <p:nvPr/>
        </p:nvSpPr>
        <p:spPr>
          <a:xfrm>
            <a:off x="2170789" y="5263818"/>
            <a:ext cx="1612621" cy="646331"/>
          </a:xfrm>
          <a:prstGeom prst="rect">
            <a:avLst/>
          </a:prstGeom>
          <a:noFill/>
        </p:spPr>
        <p:txBody>
          <a:bodyPr wrap="none" rtlCol="0">
            <a:spAutoFit/>
          </a:bodyPr>
          <a:lstStyle/>
          <a:p>
            <a:pPr algn="ctr"/>
            <a:r>
              <a:rPr lang="en-US" dirty="0">
                <a:solidFill>
                  <a:srgbClr val="C00000"/>
                </a:solidFill>
              </a:rPr>
              <a:t>Reduction in</a:t>
            </a:r>
          </a:p>
          <a:p>
            <a:pPr algn="ctr"/>
            <a:r>
              <a:rPr lang="en-US" dirty="0">
                <a:solidFill>
                  <a:srgbClr val="C00000"/>
                </a:solidFill>
              </a:rPr>
              <a:t>non-renewable</a:t>
            </a:r>
          </a:p>
        </p:txBody>
      </p:sp>
    </p:spTree>
    <p:extLst>
      <p:ext uri="{BB962C8B-B14F-4D97-AF65-F5344CB8AC3E}">
        <p14:creationId xmlns:p14="http://schemas.microsoft.com/office/powerpoint/2010/main" val="345792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C7E5-F8C0-F58D-ED60-E1EB7D4641CF}"/>
              </a:ext>
            </a:extLst>
          </p:cNvPr>
          <p:cNvSpPr>
            <a:spLocks noGrp="1"/>
          </p:cNvSpPr>
          <p:nvPr>
            <p:ph type="title"/>
          </p:nvPr>
        </p:nvSpPr>
        <p:spPr/>
        <p:txBody>
          <a:bodyPr>
            <a:normAutofit/>
          </a:bodyPr>
          <a:lstStyle/>
          <a:p>
            <a:r>
              <a:rPr lang="en-US" dirty="0"/>
              <a:t>One Day That Month Without Renewable Source</a:t>
            </a:r>
          </a:p>
        </p:txBody>
      </p:sp>
      <p:sp>
        <p:nvSpPr>
          <p:cNvPr id="3" name="Slide Number Placeholder 2">
            <a:extLst>
              <a:ext uri="{FF2B5EF4-FFF2-40B4-BE49-F238E27FC236}">
                <a16:creationId xmlns:a16="http://schemas.microsoft.com/office/drawing/2014/main" id="{003D0F6B-F1DC-26AC-CD83-CD9210812CB0}"/>
              </a:ext>
            </a:extLst>
          </p:cNvPr>
          <p:cNvSpPr>
            <a:spLocks noGrp="1"/>
          </p:cNvSpPr>
          <p:nvPr>
            <p:ph type="sldNum" sz="quarter" idx="12"/>
          </p:nvPr>
        </p:nvSpPr>
        <p:spPr/>
        <p:txBody>
          <a:bodyPr/>
          <a:lstStyle/>
          <a:p>
            <a:fld id="{5D481D27-71AB-7A43-8873-4916CDBA3906}" type="slidenum">
              <a:rPr lang="en-US" smtClean="0"/>
              <a:pPr/>
              <a:t>32</a:t>
            </a:fld>
            <a:endParaRPr lang="en-US" dirty="0"/>
          </a:p>
        </p:txBody>
      </p:sp>
      <p:pic>
        <p:nvPicPr>
          <p:cNvPr id="1030" name="Picture 6" descr="Office Building Silhouette Png Disaster Recovery As A - Clip Art Library">
            <a:extLst>
              <a:ext uri="{FF2B5EF4-FFF2-40B4-BE49-F238E27FC236}">
                <a16:creationId xmlns:a16="http://schemas.microsoft.com/office/drawing/2014/main" id="{868D4C08-C8A2-4ED6-BC66-997DF7746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9484" y="4597578"/>
            <a:ext cx="1212850" cy="13256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lip art silhouette house free vector for free download about -  Clipartix">
            <a:extLst>
              <a:ext uri="{FF2B5EF4-FFF2-40B4-BE49-F238E27FC236}">
                <a16:creationId xmlns:a16="http://schemas.microsoft.com/office/drawing/2014/main" id="{FA6C8EE1-578F-FA7D-A862-01305A3AA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3869" y="3872753"/>
            <a:ext cx="644712" cy="608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white silhouette of a factory&#10;&#10;Description automatically generated">
            <a:extLst>
              <a:ext uri="{FF2B5EF4-FFF2-40B4-BE49-F238E27FC236}">
                <a16:creationId xmlns:a16="http://schemas.microsoft.com/office/drawing/2014/main" id="{8F463743-D9EB-80D8-88D5-2957C7A5273B}"/>
              </a:ext>
            </a:extLst>
          </p:cNvPr>
          <p:cNvPicPr>
            <a:picLocks noChangeAspect="1"/>
          </p:cNvPicPr>
          <p:nvPr/>
        </p:nvPicPr>
        <p:blipFill>
          <a:blip r:embed="rId4"/>
          <a:stretch>
            <a:fillRect/>
          </a:stretch>
        </p:blipFill>
        <p:spPr>
          <a:xfrm>
            <a:off x="236068" y="3167255"/>
            <a:ext cx="1528109" cy="2157782"/>
          </a:xfrm>
          <a:prstGeom prst="rect">
            <a:avLst/>
          </a:prstGeom>
        </p:spPr>
      </p:pic>
      <p:sp>
        <p:nvSpPr>
          <p:cNvPr id="6" name="Rectangle 5">
            <a:extLst>
              <a:ext uri="{FF2B5EF4-FFF2-40B4-BE49-F238E27FC236}">
                <a16:creationId xmlns:a16="http://schemas.microsoft.com/office/drawing/2014/main" id="{386DE0C6-12BA-787A-A02E-A0FBE790C231}"/>
              </a:ext>
            </a:extLst>
          </p:cNvPr>
          <p:cNvSpPr/>
          <p:nvPr/>
        </p:nvSpPr>
        <p:spPr>
          <a:xfrm>
            <a:off x="4289613" y="1640541"/>
            <a:ext cx="2918944" cy="406101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Electric</a:t>
            </a:r>
          </a:p>
          <a:p>
            <a:pPr algn="ctr"/>
            <a:r>
              <a:rPr lang="en-US" sz="4400" dirty="0"/>
              <a:t>Grid</a:t>
            </a:r>
          </a:p>
        </p:txBody>
      </p:sp>
      <p:sp>
        <p:nvSpPr>
          <p:cNvPr id="7" name="Right Arrow 6">
            <a:extLst>
              <a:ext uri="{FF2B5EF4-FFF2-40B4-BE49-F238E27FC236}">
                <a16:creationId xmlns:a16="http://schemas.microsoft.com/office/drawing/2014/main" id="{0481D648-0F08-4865-BFA9-49A070A62B6F}"/>
              </a:ext>
            </a:extLst>
          </p:cNvPr>
          <p:cNvSpPr/>
          <p:nvPr/>
        </p:nvSpPr>
        <p:spPr>
          <a:xfrm>
            <a:off x="1764177" y="4221062"/>
            <a:ext cx="2525435" cy="88310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11 GWh</a:t>
            </a:r>
          </a:p>
        </p:txBody>
      </p:sp>
      <p:sp>
        <p:nvSpPr>
          <p:cNvPr id="8" name="Right Arrow 7">
            <a:extLst>
              <a:ext uri="{FF2B5EF4-FFF2-40B4-BE49-F238E27FC236}">
                <a16:creationId xmlns:a16="http://schemas.microsoft.com/office/drawing/2014/main" id="{DEA25B97-4586-7DB5-D343-C46B60A2CED5}"/>
              </a:ext>
            </a:extLst>
          </p:cNvPr>
          <p:cNvSpPr/>
          <p:nvPr/>
        </p:nvSpPr>
        <p:spPr>
          <a:xfrm>
            <a:off x="7332941" y="4188450"/>
            <a:ext cx="2525435" cy="88310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10 GWh</a:t>
            </a:r>
          </a:p>
        </p:txBody>
      </p:sp>
      <p:pic>
        <p:nvPicPr>
          <p:cNvPr id="12" name="Graphic 11">
            <a:extLst>
              <a:ext uri="{FF2B5EF4-FFF2-40B4-BE49-F238E27FC236}">
                <a16:creationId xmlns:a16="http://schemas.microsoft.com/office/drawing/2014/main" id="{306E11EB-F73A-EAC6-25F4-1A9F8E0D4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770" y="1820017"/>
            <a:ext cx="885023" cy="1177021"/>
          </a:xfrm>
          <a:prstGeom prst="rect">
            <a:avLst/>
          </a:prstGeom>
        </p:spPr>
      </p:pic>
      <p:pic>
        <p:nvPicPr>
          <p:cNvPr id="16" name="Picture 15" descr="A green gas pump with a white text&#10;&#10;Description automatically generated">
            <a:extLst>
              <a:ext uri="{FF2B5EF4-FFF2-40B4-BE49-F238E27FC236}">
                <a16:creationId xmlns:a16="http://schemas.microsoft.com/office/drawing/2014/main" id="{EC4CAEEB-C613-54DE-9C3E-6F4C6EDFA6F9}"/>
              </a:ext>
            </a:extLst>
          </p:cNvPr>
          <p:cNvPicPr>
            <a:picLocks noChangeAspect="1"/>
          </p:cNvPicPr>
          <p:nvPr/>
        </p:nvPicPr>
        <p:blipFill>
          <a:blip r:embed="rId7"/>
          <a:stretch>
            <a:fillRect/>
          </a:stretch>
        </p:blipFill>
        <p:spPr>
          <a:xfrm>
            <a:off x="9676285" y="1818705"/>
            <a:ext cx="1429871" cy="1179644"/>
          </a:xfrm>
          <a:prstGeom prst="rect">
            <a:avLst/>
          </a:prstGeom>
        </p:spPr>
      </p:pic>
      <p:sp>
        <p:nvSpPr>
          <p:cNvPr id="17" name="Right Arrow 16">
            <a:extLst>
              <a:ext uri="{FF2B5EF4-FFF2-40B4-BE49-F238E27FC236}">
                <a16:creationId xmlns:a16="http://schemas.microsoft.com/office/drawing/2014/main" id="{13EB08AD-1BBF-AFF1-B2BE-DF5934DD0271}"/>
              </a:ext>
            </a:extLst>
          </p:cNvPr>
          <p:cNvSpPr/>
          <p:nvPr/>
        </p:nvSpPr>
        <p:spPr>
          <a:xfrm>
            <a:off x="7332941" y="1966975"/>
            <a:ext cx="2525435" cy="883104"/>
          </a:xfrm>
          <a:prstGeom prst="rightArrow">
            <a:avLst/>
          </a:prstGeom>
          <a:solidFill>
            <a:srgbClr val="7CB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GWh</a:t>
            </a:r>
          </a:p>
        </p:txBody>
      </p:sp>
      <p:sp>
        <p:nvSpPr>
          <p:cNvPr id="4" name="Oval 3">
            <a:extLst>
              <a:ext uri="{FF2B5EF4-FFF2-40B4-BE49-F238E27FC236}">
                <a16:creationId xmlns:a16="http://schemas.microsoft.com/office/drawing/2014/main" id="{9A621E77-E79F-618D-8835-C9CF3645CCD9}"/>
              </a:ext>
            </a:extLst>
          </p:cNvPr>
          <p:cNvSpPr/>
          <p:nvPr/>
        </p:nvSpPr>
        <p:spPr>
          <a:xfrm>
            <a:off x="2373966" y="4311975"/>
            <a:ext cx="429372" cy="79219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1F93D1-5FEA-F366-A26D-75F4287CB0D4}"/>
              </a:ext>
            </a:extLst>
          </p:cNvPr>
          <p:cNvSpPr txBox="1"/>
          <p:nvPr/>
        </p:nvSpPr>
        <p:spPr>
          <a:xfrm>
            <a:off x="1452993" y="5263818"/>
            <a:ext cx="3048207" cy="923330"/>
          </a:xfrm>
          <a:prstGeom prst="rect">
            <a:avLst/>
          </a:prstGeom>
          <a:noFill/>
        </p:spPr>
        <p:txBody>
          <a:bodyPr wrap="none" rtlCol="0">
            <a:spAutoFit/>
          </a:bodyPr>
          <a:lstStyle/>
          <a:p>
            <a:pPr algn="ctr"/>
            <a:r>
              <a:rPr lang="en-US" dirty="0">
                <a:solidFill>
                  <a:srgbClr val="C00000"/>
                </a:solidFill>
              </a:rPr>
              <a:t>9 GWh for one day</a:t>
            </a:r>
          </a:p>
          <a:p>
            <a:pPr algn="ctr"/>
            <a:r>
              <a:rPr lang="en-US" dirty="0">
                <a:solidFill>
                  <a:srgbClr val="C00000"/>
                </a:solidFill>
              </a:rPr>
              <a:t>11 GWh for one day</a:t>
            </a:r>
          </a:p>
          <a:p>
            <a:pPr algn="ctr"/>
            <a:r>
              <a:rPr lang="en-US" dirty="0">
                <a:solidFill>
                  <a:srgbClr val="C00000"/>
                </a:solidFill>
              </a:rPr>
              <a:t>An </a:t>
            </a:r>
            <a:r>
              <a:rPr lang="en-US" b="1" i="1" dirty="0">
                <a:solidFill>
                  <a:srgbClr val="C00000"/>
                </a:solidFill>
              </a:rPr>
              <a:t>exchange</a:t>
            </a:r>
            <a:r>
              <a:rPr lang="en-US" dirty="0">
                <a:solidFill>
                  <a:srgbClr val="C00000"/>
                </a:solidFill>
              </a:rPr>
              <a:t> of energy in time</a:t>
            </a:r>
          </a:p>
        </p:txBody>
      </p:sp>
      <p:sp>
        <p:nvSpPr>
          <p:cNvPr id="10" name="TextBox 9">
            <a:extLst>
              <a:ext uri="{FF2B5EF4-FFF2-40B4-BE49-F238E27FC236}">
                <a16:creationId xmlns:a16="http://schemas.microsoft.com/office/drawing/2014/main" id="{EECD4CAD-2E45-F1C5-789E-247CBEE04B33}"/>
              </a:ext>
            </a:extLst>
          </p:cNvPr>
          <p:cNvSpPr txBox="1"/>
          <p:nvPr/>
        </p:nvSpPr>
        <p:spPr>
          <a:xfrm>
            <a:off x="345167" y="5298143"/>
            <a:ext cx="1309910" cy="646331"/>
          </a:xfrm>
          <a:prstGeom prst="rect">
            <a:avLst/>
          </a:prstGeom>
          <a:noFill/>
        </p:spPr>
        <p:txBody>
          <a:bodyPr wrap="none" rtlCol="0">
            <a:spAutoFit/>
          </a:bodyPr>
          <a:lstStyle/>
          <a:p>
            <a:pPr algn="ctr"/>
            <a:r>
              <a:rPr lang="en-US" dirty="0"/>
              <a:t>Utility</a:t>
            </a:r>
          </a:p>
          <a:p>
            <a:pPr algn="ctr"/>
            <a:r>
              <a:rPr lang="en-US" dirty="0"/>
              <a:t>Power Plant</a:t>
            </a:r>
          </a:p>
        </p:txBody>
      </p:sp>
      <p:sp>
        <p:nvSpPr>
          <p:cNvPr id="11" name="TextBox 10">
            <a:extLst>
              <a:ext uri="{FF2B5EF4-FFF2-40B4-BE49-F238E27FC236}">
                <a16:creationId xmlns:a16="http://schemas.microsoft.com/office/drawing/2014/main" id="{77AFE3BE-16D7-099A-8D9D-E9B9BA1A5424}"/>
              </a:ext>
            </a:extLst>
          </p:cNvPr>
          <p:cNvSpPr txBox="1"/>
          <p:nvPr/>
        </p:nvSpPr>
        <p:spPr>
          <a:xfrm>
            <a:off x="10913615" y="4306836"/>
            <a:ext cx="880369" cy="646331"/>
          </a:xfrm>
          <a:prstGeom prst="rect">
            <a:avLst/>
          </a:prstGeom>
          <a:noFill/>
        </p:spPr>
        <p:txBody>
          <a:bodyPr wrap="none" rtlCol="0">
            <a:spAutoFit/>
          </a:bodyPr>
          <a:lstStyle/>
          <a:p>
            <a:pPr algn="ctr"/>
            <a:r>
              <a:rPr lang="en-US" dirty="0"/>
              <a:t>Various</a:t>
            </a:r>
          </a:p>
          <a:p>
            <a:pPr algn="ctr"/>
            <a:r>
              <a:rPr lang="en-US" dirty="0"/>
              <a:t>Loads</a:t>
            </a:r>
          </a:p>
        </p:txBody>
      </p:sp>
    </p:spTree>
    <p:extLst>
      <p:ext uri="{BB962C8B-B14F-4D97-AF65-F5344CB8AC3E}">
        <p14:creationId xmlns:p14="http://schemas.microsoft.com/office/powerpoint/2010/main" val="25790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93B19-0FEF-3B32-FA4B-84C746823663}"/>
              </a:ext>
            </a:extLst>
          </p:cNvPr>
          <p:cNvSpPr>
            <a:spLocks noGrp="1"/>
          </p:cNvSpPr>
          <p:nvPr>
            <p:ph type="title"/>
          </p:nvPr>
        </p:nvSpPr>
        <p:spPr/>
        <p:txBody>
          <a:bodyPr/>
          <a:lstStyle/>
          <a:p>
            <a:r>
              <a:rPr lang="en-US" dirty="0"/>
              <a:t>Net Result (Energy Exchange)</a:t>
            </a:r>
          </a:p>
        </p:txBody>
      </p:sp>
      <p:sp>
        <p:nvSpPr>
          <p:cNvPr id="4" name="Content Placeholder 3">
            <a:extLst>
              <a:ext uri="{FF2B5EF4-FFF2-40B4-BE49-F238E27FC236}">
                <a16:creationId xmlns:a16="http://schemas.microsoft.com/office/drawing/2014/main" id="{8874C48A-4AD0-1677-03CF-82FEDEC9FC51}"/>
              </a:ext>
            </a:extLst>
          </p:cNvPr>
          <p:cNvSpPr>
            <a:spLocks noGrp="1"/>
          </p:cNvSpPr>
          <p:nvPr>
            <p:ph idx="1"/>
          </p:nvPr>
        </p:nvSpPr>
        <p:spPr/>
        <p:txBody>
          <a:bodyPr>
            <a:normAutofit fontScale="92500"/>
          </a:bodyPr>
          <a:lstStyle/>
          <a:p>
            <a:r>
              <a:rPr lang="en-US" dirty="0"/>
              <a:t>When renewable energy exceeds hydrogen load</a:t>
            </a:r>
          </a:p>
          <a:p>
            <a:pPr lvl="1"/>
            <a:r>
              <a:rPr lang="en-US" dirty="0"/>
              <a:t> Non-renewable energy is decreased (to keep grid balanced)</a:t>
            </a:r>
          </a:p>
          <a:p>
            <a:r>
              <a:rPr lang="en-US" dirty="0"/>
              <a:t>When hydrogen load exceeds renewable energy</a:t>
            </a:r>
          </a:p>
          <a:p>
            <a:pPr lvl="1"/>
            <a:r>
              <a:rPr lang="en-US" dirty="0"/>
              <a:t>Non-renewable energy is increased (to keep the grid balanced)</a:t>
            </a:r>
          </a:p>
          <a:p>
            <a:r>
              <a:rPr lang="en-US" dirty="0"/>
              <a:t>When renewable energy and hydrogen load equal for the billing interval</a:t>
            </a:r>
          </a:p>
          <a:p>
            <a:pPr lvl="1"/>
            <a:r>
              <a:rPr lang="en-US" dirty="0"/>
              <a:t>No net non-renewable energy is used</a:t>
            </a:r>
            <a:br>
              <a:rPr lang="en-US" dirty="0"/>
            </a:br>
            <a:r>
              <a:rPr lang="en-US" dirty="0"/>
              <a:t>(than would have been without use of the grid for hydrogen energy transfer)</a:t>
            </a:r>
          </a:p>
          <a:p>
            <a:r>
              <a:rPr lang="en-US" dirty="0"/>
              <a:t>This is why “hourly matching” is completely unnecessary</a:t>
            </a:r>
          </a:p>
          <a:p>
            <a:pPr lvl="1"/>
            <a:r>
              <a:rPr lang="en-US" dirty="0"/>
              <a:t>Renewable energy source and paired hydrogen load don’t have to operate synchronously during a billing interval</a:t>
            </a:r>
          </a:p>
          <a:p>
            <a:r>
              <a:rPr lang="en-US" dirty="0"/>
              <a:t>Billing Interval length is arbitrary</a:t>
            </a:r>
          </a:p>
          <a:p>
            <a:pPr lvl="1"/>
            <a:r>
              <a:rPr lang="en-US" dirty="0"/>
              <a:t>Energy is commonly billed monthly, so monthly is a good interval.</a:t>
            </a:r>
          </a:p>
        </p:txBody>
      </p:sp>
      <p:sp>
        <p:nvSpPr>
          <p:cNvPr id="3" name="Slide Number Placeholder 2">
            <a:extLst>
              <a:ext uri="{FF2B5EF4-FFF2-40B4-BE49-F238E27FC236}">
                <a16:creationId xmlns:a16="http://schemas.microsoft.com/office/drawing/2014/main" id="{CB97C90E-BB2F-BFFE-238B-664C9963E7CC}"/>
              </a:ext>
            </a:extLst>
          </p:cNvPr>
          <p:cNvSpPr>
            <a:spLocks noGrp="1"/>
          </p:cNvSpPr>
          <p:nvPr>
            <p:ph type="sldNum" sz="quarter" idx="12"/>
          </p:nvPr>
        </p:nvSpPr>
        <p:spPr/>
        <p:txBody>
          <a:bodyPr/>
          <a:lstStyle/>
          <a:p>
            <a:fld id="{5D481D27-71AB-7A43-8873-4916CDBA3906}" type="slidenum">
              <a:rPr lang="en-US" smtClean="0"/>
              <a:pPr/>
              <a:t>33</a:t>
            </a:fld>
            <a:endParaRPr lang="en-US"/>
          </a:p>
        </p:txBody>
      </p:sp>
      <p:sp>
        <p:nvSpPr>
          <p:cNvPr id="5" name="Right Brace 4">
            <a:extLst>
              <a:ext uri="{FF2B5EF4-FFF2-40B4-BE49-F238E27FC236}">
                <a16:creationId xmlns:a16="http://schemas.microsoft.com/office/drawing/2014/main" id="{AA4BE506-D3A5-F1AE-9F2C-15C15B839D8F}"/>
              </a:ext>
            </a:extLst>
          </p:cNvPr>
          <p:cNvSpPr/>
          <p:nvPr/>
        </p:nvSpPr>
        <p:spPr>
          <a:xfrm>
            <a:off x="8947230" y="1331089"/>
            <a:ext cx="405114" cy="157415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DB92C59-282D-DE7B-ECC5-D635F0D404F5}"/>
              </a:ext>
            </a:extLst>
          </p:cNvPr>
          <p:cNvSpPr txBox="1"/>
          <p:nvPr/>
        </p:nvSpPr>
        <p:spPr>
          <a:xfrm>
            <a:off x="9514390" y="1656502"/>
            <a:ext cx="1187441" cy="923330"/>
          </a:xfrm>
          <a:prstGeom prst="rect">
            <a:avLst/>
          </a:prstGeom>
          <a:noFill/>
        </p:spPr>
        <p:txBody>
          <a:bodyPr wrap="none" rtlCol="0">
            <a:spAutoFit/>
          </a:bodyPr>
          <a:lstStyle/>
          <a:p>
            <a:r>
              <a:rPr lang="en-US" dirty="0">
                <a:solidFill>
                  <a:schemeClr val="accent1"/>
                </a:solidFill>
              </a:rPr>
              <a:t>Energy</a:t>
            </a:r>
          </a:p>
          <a:p>
            <a:r>
              <a:rPr lang="en-US" dirty="0">
                <a:solidFill>
                  <a:schemeClr val="accent1"/>
                </a:solidFill>
              </a:rPr>
              <a:t>Exchanged</a:t>
            </a:r>
          </a:p>
          <a:p>
            <a:r>
              <a:rPr lang="en-US" dirty="0">
                <a:solidFill>
                  <a:schemeClr val="accent1"/>
                </a:solidFill>
              </a:rPr>
              <a:t>In Time</a:t>
            </a:r>
          </a:p>
        </p:txBody>
      </p:sp>
    </p:spTree>
    <p:extLst>
      <p:ext uri="{BB962C8B-B14F-4D97-AF65-F5344CB8AC3E}">
        <p14:creationId xmlns:p14="http://schemas.microsoft.com/office/powerpoint/2010/main" val="295427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dissolv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dissolve">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dissolve">
                                      <p:cBhvr>
                                        <p:cTn id="31" dur="500"/>
                                        <p:tgtEl>
                                          <p:spTgt spid="4">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dissolve">
                                      <p:cBhvr>
                                        <p:cTn id="34" dur="500"/>
                                        <p:tgtEl>
                                          <p:spTgt spid="4">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dissolve">
                                      <p:cBhvr>
                                        <p:cTn id="39" dur="500"/>
                                        <p:tgtEl>
                                          <p:spTgt spid="4">
                                            <p:txEl>
                                              <p:pRg st="8" end="8"/>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dissolve">
                                      <p:cBhvr>
                                        <p:cTn id="4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FC64CCC-AE29-1675-F5B6-0758C1995927}"/>
              </a:ext>
            </a:extLst>
          </p:cNvPr>
          <p:cNvGrpSpPr/>
          <p:nvPr/>
        </p:nvGrpSpPr>
        <p:grpSpPr>
          <a:xfrm>
            <a:off x="838200" y="2407096"/>
            <a:ext cx="7077078" cy="3998826"/>
            <a:chOff x="838200" y="2631160"/>
            <a:chExt cx="7077078" cy="3998826"/>
          </a:xfrm>
        </p:grpSpPr>
        <p:pic>
          <p:nvPicPr>
            <p:cNvPr id="7" name="Picture 6">
              <a:extLst>
                <a:ext uri="{FF2B5EF4-FFF2-40B4-BE49-F238E27FC236}">
                  <a16:creationId xmlns:a16="http://schemas.microsoft.com/office/drawing/2014/main" id="{0E5A8205-2012-7CBD-997F-BFF1FAAD2B22}"/>
                </a:ext>
              </a:extLst>
            </p:cNvPr>
            <p:cNvPicPr>
              <a:picLocks noChangeAspect="1"/>
            </p:cNvPicPr>
            <p:nvPr/>
          </p:nvPicPr>
          <p:blipFill>
            <a:blip r:embed="rId2"/>
            <a:stretch>
              <a:fillRect/>
            </a:stretch>
          </p:blipFill>
          <p:spPr>
            <a:xfrm rot="5400000">
              <a:off x="2380729" y="1160071"/>
              <a:ext cx="3772942" cy="6858000"/>
            </a:xfrm>
            <a:prstGeom prst="rect">
              <a:avLst/>
            </a:prstGeom>
          </p:spPr>
        </p:pic>
        <p:sp>
          <p:nvSpPr>
            <p:cNvPr id="14" name="Rectangle 13">
              <a:extLst>
                <a:ext uri="{FF2B5EF4-FFF2-40B4-BE49-F238E27FC236}">
                  <a16:creationId xmlns:a16="http://schemas.microsoft.com/office/drawing/2014/main" id="{7142E49C-DAD8-CB6D-1641-D8ECEC22A284}"/>
                </a:ext>
              </a:extLst>
            </p:cNvPr>
            <p:cNvSpPr/>
            <p:nvPr/>
          </p:nvSpPr>
          <p:spPr>
            <a:xfrm>
              <a:off x="838200" y="2631160"/>
              <a:ext cx="6991350" cy="197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62BBE1-A6E7-2512-E5C9-E7AE945CFB3D}"/>
                </a:ext>
              </a:extLst>
            </p:cNvPr>
            <p:cNvSpPr/>
            <p:nvPr/>
          </p:nvSpPr>
          <p:spPr>
            <a:xfrm>
              <a:off x="7629528" y="2674481"/>
              <a:ext cx="285750" cy="3955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2">
            <a:extLst>
              <a:ext uri="{FF2B5EF4-FFF2-40B4-BE49-F238E27FC236}">
                <a16:creationId xmlns:a16="http://schemas.microsoft.com/office/drawing/2014/main" id="{85B79B71-DADF-FFA5-98EF-C6FA91248F48}"/>
              </a:ext>
            </a:extLst>
          </p:cNvPr>
          <p:cNvSpPr>
            <a:spLocks noGrp="1"/>
          </p:cNvSpPr>
          <p:nvPr>
            <p:ph type="title"/>
          </p:nvPr>
        </p:nvSpPr>
        <p:spPr/>
        <p:txBody>
          <a:bodyPr/>
          <a:lstStyle/>
          <a:p>
            <a:r>
              <a:rPr lang="en-US" dirty="0"/>
              <a:t>Example 2 - Grid Energy (Watt-hours) Over Time</a:t>
            </a:r>
          </a:p>
        </p:txBody>
      </p:sp>
      <p:sp>
        <p:nvSpPr>
          <p:cNvPr id="3" name="Slide Number Placeholder 2">
            <a:extLst>
              <a:ext uri="{FF2B5EF4-FFF2-40B4-BE49-F238E27FC236}">
                <a16:creationId xmlns:a16="http://schemas.microsoft.com/office/drawing/2014/main" id="{899E4ABC-5843-9D32-1D85-DDF6E1F8415C}"/>
              </a:ext>
            </a:extLst>
          </p:cNvPr>
          <p:cNvSpPr>
            <a:spLocks noGrp="1"/>
          </p:cNvSpPr>
          <p:nvPr>
            <p:ph type="sldNum" sz="quarter" idx="12"/>
          </p:nvPr>
        </p:nvSpPr>
        <p:spPr/>
        <p:txBody>
          <a:bodyPr/>
          <a:lstStyle/>
          <a:p>
            <a:fld id="{5D481D27-71AB-7A43-8873-4916CDBA3906}" type="slidenum">
              <a:rPr lang="en-US" smtClean="0"/>
              <a:pPr/>
              <a:t>34</a:t>
            </a:fld>
            <a:endParaRPr lang="en-US"/>
          </a:p>
        </p:txBody>
      </p:sp>
      <p:sp>
        <p:nvSpPr>
          <p:cNvPr id="10" name="TextBox 9">
            <a:extLst>
              <a:ext uri="{FF2B5EF4-FFF2-40B4-BE49-F238E27FC236}">
                <a16:creationId xmlns:a16="http://schemas.microsoft.com/office/drawing/2014/main" id="{46B216EA-2C5B-8917-FE30-0404C0D47D71}"/>
              </a:ext>
            </a:extLst>
          </p:cNvPr>
          <p:cNvSpPr txBox="1"/>
          <p:nvPr/>
        </p:nvSpPr>
        <p:spPr>
          <a:xfrm>
            <a:off x="1723328" y="1138779"/>
            <a:ext cx="8727646" cy="2031325"/>
          </a:xfrm>
          <a:prstGeom prst="rect">
            <a:avLst/>
          </a:prstGeom>
          <a:noFill/>
        </p:spPr>
        <p:txBody>
          <a:bodyPr wrap="none" rtlCol="0">
            <a:spAutoFit/>
          </a:bodyPr>
          <a:lstStyle/>
          <a:p>
            <a:pPr marL="285750" indent="-285750">
              <a:buFont typeface="Arial" panose="020B0604020202020204" pitchFamily="34" charset="0"/>
              <a:buChar char="•"/>
            </a:pPr>
            <a:r>
              <a:rPr lang="en-US" dirty="0"/>
              <a:t>Area X: Carbon positive</a:t>
            </a:r>
          </a:p>
          <a:p>
            <a:pPr marL="285750" indent="-285750">
              <a:buFont typeface="Arial" panose="020B0604020202020204" pitchFamily="34" charset="0"/>
              <a:buChar char="•"/>
            </a:pPr>
            <a:r>
              <a:rPr lang="en-US" dirty="0"/>
              <a:t>Area Y: Carbon negative</a:t>
            </a:r>
          </a:p>
          <a:p>
            <a:pPr marL="285750" indent="-285750">
              <a:buFont typeface="Arial" panose="020B0604020202020204" pitchFamily="34" charset="0"/>
              <a:buChar char="•"/>
            </a:pPr>
            <a:r>
              <a:rPr lang="en-US" dirty="0"/>
              <a:t>When X = Y: Carbon neutral and Renewable energy = Energy for H</a:t>
            </a:r>
            <a:r>
              <a:rPr lang="en-US" baseline="-25000" dirty="0"/>
              <a:t>2</a:t>
            </a:r>
            <a:r>
              <a:rPr lang="en-US" dirty="0"/>
              <a:t> Generation</a:t>
            </a:r>
          </a:p>
          <a:p>
            <a:pPr marL="285750" indent="-285750">
              <a:buFont typeface="Arial" panose="020B0604020202020204" pitchFamily="34" charset="0"/>
              <a:buChar char="•"/>
            </a:pPr>
            <a:r>
              <a:rPr lang="en-US" dirty="0"/>
              <a:t>Electric meters provide total Energy (Watt-hours) for Source and Load for billing period</a:t>
            </a:r>
          </a:p>
          <a:p>
            <a:pPr marL="742950" lvl="1" indent="-285750">
              <a:buFont typeface="Arial" panose="020B0604020202020204" pitchFamily="34" charset="0"/>
              <a:buChar char="•"/>
            </a:pPr>
            <a:r>
              <a:rPr lang="en-US" dirty="0"/>
              <a:t>Only Renewable energy that equals energy for H</a:t>
            </a:r>
            <a:r>
              <a:rPr lang="en-US" baseline="-25000" dirty="0"/>
              <a:t>2</a:t>
            </a:r>
            <a:r>
              <a:rPr lang="en-US" dirty="0"/>
              <a:t> generation (for the billing period)</a:t>
            </a:r>
            <a:br>
              <a:rPr lang="en-US" dirty="0"/>
            </a:br>
            <a:r>
              <a:rPr lang="en-US" dirty="0"/>
              <a:t>qualifies for tax credit</a:t>
            </a:r>
            <a:br>
              <a:rPr lang="en-US" dirty="0"/>
            </a:br>
            <a:endParaRPr lang="en-US" dirty="0"/>
          </a:p>
        </p:txBody>
      </p:sp>
    </p:spTree>
    <p:extLst>
      <p:ext uri="{BB962C8B-B14F-4D97-AF65-F5344CB8AC3E}">
        <p14:creationId xmlns:p14="http://schemas.microsoft.com/office/powerpoint/2010/main" val="1687531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BA4C66-CF5E-7F54-4F83-2C3805C1C1AC}"/>
              </a:ext>
            </a:extLst>
          </p:cNvPr>
          <p:cNvSpPr>
            <a:spLocks noGrp="1"/>
          </p:cNvSpPr>
          <p:nvPr>
            <p:ph type="title"/>
          </p:nvPr>
        </p:nvSpPr>
        <p:spPr/>
        <p:txBody>
          <a:bodyPr/>
          <a:lstStyle/>
          <a:p>
            <a:r>
              <a:rPr lang="en-US" dirty="0"/>
              <a:t>Last Element of Energy Tracking</a:t>
            </a:r>
          </a:p>
        </p:txBody>
      </p:sp>
      <p:sp>
        <p:nvSpPr>
          <p:cNvPr id="5" name="Content Placeholder 4">
            <a:extLst>
              <a:ext uri="{FF2B5EF4-FFF2-40B4-BE49-F238E27FC236}">
                <a16:creationId xmlns:a16="http://schemas.microsoft.com/office/drawing/2014/main" id="{370AA9B3-AA96-CE0B-3EB4-F9B27E94F971}"/>
              </a:ext>
            </a:extLst>
          </p:cNvPr>
          <p:cNvSpPr>
            <a:spLocks noGrp="1"/>
          </p:cNvSpPr>
          <p:nvPr>
            <p:ph idx="1"/>
          </p:nvPr>
        </p:nvSpPr>
        <p:spPr/>
        <p:txBody>
          <a:bodyPr/>
          <a:lstStyle/>
          <a:p>
            <a:r>
              <a:rPr lang="en-US" dirty="0"/>
              <a:t>How do we know the energy from the renewable source only went to the hydrogen load (not double-sold)?</a:t>
            </a:r>
          </a:p>
          <a:p>
            <a:r>
              <a:rPr lang="en-US" dirty="0"/>
              <a:t>Determined through a contract between the Renewable Source and Hydrogen Load</a:t>
            </a:r>
          </a:p>
          <a:p>
            <a:pPr lvl="1"/>
            <a:r>
              <a:rPr lang="en-US" dirty="0"/>
              <a:t>Power Purchase Agreement (PPA) or Renewable Energy Contract (REC)</a:t>
            </a:r>
          </a:p>
          <a:p>
            <a:pPr lvl="1"/>
            <a:r>
              <a:rPr lang="en-US" dirty="0"/>
              <a:t>Attests that the energy is only being sold to one user</a:t>
            </a:r>
          </a:p>
          <a:p>
            <a:pPr lvl="1"/>
            <a:r>
              <a:rPr lang="en-US" dirty="0"/>
              <a:t>Defines the energy quantity</a:t>
            </a:r>
          </a:p>
          <a:p>
            <a:pPr lvl="1"/>
            <a:r>
              <a:rPr lang="en-US" dirty="0"/>
              <a:t>Energy quantity is verified by electric meters at source and load.</a:t>
            </a:r>
          </a:p>
        </p:txBody>
      </p:sp>
      <p:sp>
        <p:nvSpPr>
          <p:cNvPr id="3" name="Slide Number Placeholder 2">
            <a:extLst>
              <a:ext uri="{FF2B5EF4-FFF2-40B4-BE49-F238E27FC236}">
                <a16:creationId xmlns:a16="http://schemas.microsoft.com/office/drawing/2014/main" id="{A9E83147-3FD7-3B44-9B77-F2A6BE71DBC3}"/>
              </a:ext>
            </a:extLst>
          </p:cNvPr>
          <p:cNvSpPr>
            <a:spLocks noGrp="1"/>
          </p:cNvSpPr>
          <p:nvPr>
            <p:ph type="sldNum" sz="quarter" idx="12"/>
          </p:nvPr>
        </p:nvSpPr>
        <p:spPr/>
        <p:txBody>
          <a:bodyPr/>
          <a:lstStyle/>
          <a:p>
            <a:fld id="{5D481D27-71AB-7A43-8873-4916CDBA3906}" type="slidenum">
              <a:rPr lang="en-US" smtClean="0"/>
              <a:pPr/>
              <a:t>35</a:t>
            </a:fld>
            <a:endParaRPr lang="en-US"/>
          </a:p>
        </p:txBody>
      </p:sp>
    </p:spTree>
    <p:extLst>
      <p:ext uri="{BB962C8B-B14F-4D97-AF65-F5344CB8AC3E}">
        <p14:creationId xmlns:p14="http://schemas.microsoft.com/office/powerpoint/2010/main" val="227411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6C19-27EE-507F-FA56-736CB7F97799}"/>
              </a:ext>
            </a:extLst>
          </p:cNvPr>
          <p:cNvSpPr>
            <a:spLocks noGrp="1"/>
          </p:cNvSpPr>
          <p:nvPr>
            <p:ph type="title"/>
          </p:nvPr>
        </p:nvSpPr>
        <p:spPr/>
        <p:txBody>
          <a:bodyPr/>
          <a:lstStyle/>
          <a:p>
            <a:r>
              <a:rPr lang="en-US" dirty="0"/>
              <a:t>A Better Approach to Energy Tracking</a:t>
            </a:r>
          </a:p>
        </p:txBody>
      </p:sp>
      <p:sp>
        <p:nvSpPr>
          <p:cNvPr id="3" name="Content Placeholder 2">
            <a:extLst>
              <a:ext uri="{FF2B5EF4-FFF2-40B4-BE49-F238E27FC236}">
                <a16:creationId xmlns:a16="http://schemas.microsoft.com/office/drawing/2014/main" id="{25B2849F-2D7C-FC3B-0DF0-3A32FD92BB24}"/>
              </a:ext>
            </a:extLst>
          </p:cNvPr>
          <p:cNvSpPr>
            <a:spLocks noGrp="1"/>
          </p:cNvSpPr>
          <p:nvPr>
            <p:ph idx="1"/>
          </p:nvPr>
        </p:nvSpPr>
        <p:spPr/>
        <p:txBody>
          <a:bodyPr/>
          <a:lstStyle/>
          <a:p>
            <a:r>
              <a:rPr lang="en-US" dirty="0"/>
              <a:t>Four Criteria</a:t>
            </a:r>
          </a:p>
          <a:p>
            <a:pPr lvl="1"/>
            <a:r>
              <a:rPr lang="en-US" dirty="0"/>
              <a:t>Energy Contract between renewable energy source and hydrogen generator</a:t>
            </a:r>
          </a:p>
          <a:p>
            <a:pPr lvl="1"/>
            <a:r>
              <a:rPr lang="en-US" dirty="0"/>
              <a:t>Electric metering at source and load</a:t>
            </a:r>
          </a:p>
          <a:p>
            <a:pPr lvl="1"/>
            <a:r>
              <a:rPr lang="en-US" dirty="0"/>
              <a:t>Data is collected during a billing interval (month, quarter, </a:t>
            </a:r>
            <a:r>
              <a:rPr lang="en-US" dirty="0" err="1"/>
              <a:t>etc</a:t>
            </a:r>
            <a:r>
              <a:rPr lang="en-US" dirty="0"/>
              <a:t>)</a:t>
            </a:r>
          </a:p>
          <a:p>
            <a:pPr lvl="1"/>
            <a:r>
              <a:rPr lang="en-US" dirty="0"/>
              <a:t>Source and load are connected to the same electrical grid</a:t>
            </a:r>
          </a:p>
          <a:p>
            <a:r>
              <a:rPr lang="en-US" dirty="0"/>
              <a:t>Benefits</a:t>
            </a:r>
          </a:p>
          <a:p>
            <a:pPr lvl="1"/>
            <a:r>
              <a:rPr lang="en-US" dirty="0"/>
              <a:t>Assures renewable energy for hydrogen generation is accurately tracked</a:t>
            </a:r>
            <a:br>
              <a:rPr lang="en-US" dirty="0"/>
            </a:br>
            <a:r>
              <a:rPr lang="en-US" dirty="0"/>
              <a:t>to qualify for the Production Tax Credit</a:t>
            </a:r>
          </a:p>
          <a:p>
            <a:pPr lvl="1"/>
            <a:r>
              <a:rPr lang="en-US" dirty="0"/>
              <a:t>Achievable for hydrogen generators</a:t>
            </a:r>
          </a:p>
          <a:p>
            <a:r>
              <a:rPr lang="en-US" dirty="0"/>
              <a:t>Covered on the latest HydrogenNowCast Episode 75.</a:t>
            </a:r>
          </a:p>
        </p:txBody>
      </p:sp>
      <p:sp>
        <p:nvSpPr>
          <p:cNvPr id="4" name="Slide Number Placeholder 3">
            <a:extLst>
              <a:ext uri="{FF2B5EF4-FFF2-40B4-BE49-F238E27FC236}">
                <a16:creationId xmlns:a16="http://schemas.microsoft.com/office/drawing/2014/main" id="{8427E5B1-5C1F-86EE-9DDF-0142AE603719}"/>
              </a:ext>
            </a:extLst>
          </p:cNvPr>
          <p:cNvSpPr>
            <a:spLocks noGrp="1"/>
          </p:cNvSpPr>
          <p:nvPr>
            <p:ph type="sldNum" sz="quarter" idx="12"/>
          </p:nvPr>
        </p:nvSpPr>
        <p:spPr/>
        <p:txBody>
          <a:bodyPr/>
          <a:lstStyle/>
          <a:p>
            <a:fld id="{5D481D27-71AB-7A43-8873-4916CDBA3906}" type="slidenum">
              <a:rPr lang="en-US" smtClean="0"/>
              <a:pPr/>
              <a:t>36</a:t>
            </a:fld>
            <a:endParaRPr lang="en-US"/>
          </a:p>
        </p:txBody>
      </p:sp>
    </p:spTree>
    <p:extLst>
      <p:ext uri="{BB962C8B-B14F-4D97-AF65-F5344CB8AC3E}">
        <p14:creationId xmlns:p14="http://schemas.microsoft.com/office/powerpoint/2010/main" val="24239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AEDE7-BF39-21EF-327D-86EBAB9F4751}"/>
              </a:ext>
            </a:extLst>
          </p:cNvPr>
          <p:cNvSpPr>
            <a:spLocks noGrp="1"/>
          </p:cNvSpPr>
          <p:nvPr>
            <p:ph type="title"/>
          </p:nvPr>
        </p:nvSpPr>
        <p:spPr/>
        <p:txBody>
          <a:bodyPr/>
          <a:lstStyle/>
          <a:p>
            <a:r>
              <a:rPr lang="en-US" dirty="0"/>
              <a:t>Responding to Treasury Department</a:t>
            </a:r>
          </a:p>
        </p:txBody>
      </p:sp>
      <p:sp>
        <p:nvSpPr>
          <p:cNvPr id="3" name="Content Placeholder 2">
            <a:extLst>
              <a:ext uri="{FF2B5EF4-FFF2-40B4-BE49-F238E27FC236}">
                <a16:creationId xmlns:a16="http://schemas.microsoft.com/office/drawing/2014/main" id="{B89E9329-D6EF-036B-448D-C98FF813FF30}"/>
              </a:ext>
            </a:extLst>
          </p:cNvPr>
          <p:cNvSpPr>
            <a:spLocks noGrp="1"/>
          </p:cNvSpPr>
          <p:nvPr>
            <p:ph idx="1"/>
          </p:nvPr>
        </p:nvSpPr>
        <p:spPr/>
        <p:txBody>
          <a:bodyPr/>
          <a:lstStyle/>
          <a:p>
            <a:r>
              <a:rPr lang="en-US" dirty="0"/>
              <a:t>CHN has responded with a White Paper</a:t>
            </a:r>
          </a:p>
          <a:p>
            <a:pPr lvl="1"/>
            <a:r>
              <a:rPr lang="en-US" dirty="0"/>
              <a:t>Posted on CHN website at: </a:t>
            </a:r>
            <a:r>
              <a:rPr lang="en-US" dirty="0">
                <a:hlinkClick r:id="rId2"/>
              </a:rPr>
              <a:t>https://www.colorado-hydrogen.org/resources</a:t>
            </a:r>
            <a:r>
              <a:rPr lang="en-US" dirty="0"/>
              <a:t> </a:t>
            </a:r>
          </a:p>
          <a:p>
            <a:pPr lvl="1"/>
            <a:r>
              <a:rPr lang="en-US" dirty="0"/>
              <a:t>Click on “A Better Alternative to Hourly </a:t>
            </a:r>
            <a:r>
              <a:rPr lang="en-US" dirty="0" err="1"/>
              <a:t>Matching.pdf</a:t>
            </a:r>
            <a:r>
              <a:rPr lang="en-US" dirty="0"/>
              <a:t>”</a:t>
            </a:r>
          </a:p>
          <a:p>
            <a:r>
              <a:rPr lang="en-US" dirty="0"/>
              <a:t>The public can respond here:</a:t>
            </a:r>
          </a:p>
          <a:p>
            <a:pPr lvl="1"/>
            <a:r>
              <a:rPr lang="en-US" dirty="0">
                <a:hlinkClick r:id="rId3"/>
              </a:rPr>
              <a:t>https://www.irs.gov/newsroom</a:t>
            </a:r>
            <a:endParaRPr lang="en-US" dirty="0"/>
          </a:p>
          <a:p>
            <a:pPr lvl="1"/>
            <a:r>
              <a:rPr lang="en-US" dirty="0"/>
              <a:t>Then search for “2022-58”</a:t>
            </a:r>
          </a:p>
          <a:p>
            <a:pPr lvl="1"/>
            <a:r>
              <a:rPr lang="en-US" dirty="0"/>
              <a:t>Then select “IRS seeks comments on upcoming energy guidance”.</a:t>
            </a:r>
          </a:p>
        </p:txBody>
      </p:sp>
      <p:sp>
        <p:nvSpPr>
          <p:cNvPr id="4" name="Slide Number Placeholder 3">
            <a:extLst>
              <a:ext uri="{FF2B5EF4-FFF2-40B4-BE49-F238E27FC236}">
                <a16:creationId xmlns:a16="http://schemas.microsoft.com/office/drawing/2014/main" id="{B3A368F2-2B8C-5EB8-93A6-241F839DF6A6}"/>
              </a:ext>
            </a:extLst>
          </p:cNvPr>
          <p:cNvSpPr>
            <a:spLocks noGrp="1"/>
          </p:cNvSpPr>
          <p:nvPr>
            <p:ph type="sldNum" sz="quarter" idx="12"/>
          </p:nvPr>
        </p:nvSpPr>
        <p:spPr/>
        <p:txBody>
          <a:bodyPr/>
          <a:lstStyle/>
          <a:p>
            <a:fld id="{5D481D27-71AB-7A43-8873-4916CDBA3906}" type="slidenum">
              <a:rPr lang="en-US" smtClean="0"/>
              <a:pPr/>
              <a:t>37</a:t>
            </a:fld>
            <a:endParaRPr lang="en-US"/>
          </a:p>
        </p:txBody>
      </p:sp>
    </p:spTree>
    <p:extLst>
      <p:ext uri="{BB962C8B-B14F-4D97-AF65-F5344CB8AC3E}">
        <p14:creationId xmlns:p14="http://schemas.microsoft.com/office/powerpoint/2010/main" val="10913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3287-20D9-61E7-DE4A-A944104AFA11}"/>
              </a:ext>
            </a:extLst>
          </p:cNvPr>
          <p:cNvSpPr>
            <a:spLocks noGrp="1"/>
          </p:cNvSpPr>
          <p:nvPr>
            <p:ph type="title"/>
          </p:nvPr>
        </p:nvSpPr>
        <p:spPr/>
        <p:txBody>
          <a:bodyPr/>
          <a:lstStyle/>
          <a:p>
            <a:r>
              <a:rPr lang="en-US" dirty="0"/>
              <a:t>Introducing New Volunteer Staff</a:t>
            </a:r>
          </a:p>
        </p:txBody>
      </p:sp>
      <p:sp>
        <p:nvSpPr>
          <p:cNvPr id="3" name="Content Placeholder 2">
            <a:extLst>
              <a:ext uri="{FF2B5EF4-FFF2-40B4-BE49-F238E27FC236}">
                <a16:creationId xmlns:a16="http://schemas.microsoft.com/office/drawing/2014/main" id="{26082EDC-6E95-36C9-D348-25FCBB8ADD18}"/>
              </a:ext>
            </a:extLst>
          </p:cNvPr>
          <p:cNvSpPr>
            <a:spLocks noGrp="1"/>
          </p:cNvSpPr>
          <p:nvPr>
            <p:ph idx="1"/>
          </p:nvPr>
        </p:nvSpPr>
        <p:spPr>
          <a:xfrm>
            <a:off x="838200" y="1331089"/>
            <a:ext cx="10515600" cy="4845874"/>
          </a:xfrm>
        </p:spPr>
        <p:txBody>
          <a:bodyPr>
            <a:noAutofit/>
          </a:bodyPr>
          <a:lstStyle/>
          <a:p>
            <a:pPr marL="0" indent="0">
              <a:buNone/>
            </a:pPr>
            <a:r>
              <a:rPr lang="en-US" sz="2600" b="1" dirty="0">
                <a:solidFill>
                  <a:srgbClr val="282DA5"/>
                </a:solidFill>
                <a:latin typeface="Arial Rounded MT Bold" panose="020F0704030504030204" pitchFamily="34" charset="77"/>
              </a:rPr>
              <a:t>Bryant Beeler</a:t>
            </a:r>
          </a:p>
          <a:p>
            <a:pPr algn="l" rtl="0">
              <a:buFont typeface="Arial" panose="020B0604020202020204" pitchFamily="34" charset="0"/>
              <a:buChar char="•"/>
            </a:pPr>
            <a:r>
              <a:rPr lang="en-US" sz="2600" b="0" i="0" u="none" strike="noStrike" dirty="0">
                <a:solidFill>
                  <a:srgbClr val="000000"/>
                </a:solidFill>
                <a:effectLst/>
              </a:rPr>
              <a:t>BS electrical engineering </a:t>
            </a:r>
          </a:p>
          <a:p>
            <a:pPr algn="l" rtl="0">
              <a:buFont typeface="Arial" panose="020B0604020202020204" pitchFamily="34" charset="0"/>
              <a:buChar char="•"/>
            </a:pPr>
            <a:r>
              <a:rPr lang="en-US" sz="2600" b="0" i="0" u="none" strike="noStrike" dirty="0">
                <a:solidFill>
                  <a:srgbClr val="000000"/>
                </a:solidFill>
                <a:effectLst/>
              </a:rPr>
              <a:t>MS Space systems engineering</a:t>
            </a:r>
          </a:p>
          <a:p>
            <a:pPr algn="l" rtl="0">
              <a:buFont typeface="Arial" panose="020B0604020202020204" pitchFamily="34" charset="0"/>
              <a:buChar char="•"/>
            </a:pPr>
            <a:r>
              <a:rPr lang="en-US" sz="2600" b="0" i="0" u="none" strike="noStrike" dirty="0">
                <a:solidFill>
                  <a:srgbClr val="000000"/>
                </a:solidFill>
                <a:effectLst/>
              </a:rPr>
              <a:t>Advanced technologist and commercialization</a:t>
            </a:r>
          </a:p>
          <a:p>
            <a:pPr algn="l" rtl="0">
              <a:buFont typeface="Arial" panose="020B0604020202020204" pitchFamily="34" charset="0"/>
              <a:buChar char="•"/>
            </a:pPr>
            <a:r>
              <a:rPr lang="en-US" sz="2600" b="0" i="0" u="none" strike="noStrike" dirty="0">
                <a:solidFill>
                  <a:srgbClr val="000000"/>
                </a:solidFill>
                <a:effectLst/>
              </a:rPr>
              <a:t>Focused on increasing hydrogen market traction, adoption, and user base</a:t>
            </a:r>
          </a:p>
          <a:p>
            <a:pPr algn="l" rtl="0">
              <a:buFont typeface="Arial" panose="020B0604020202020204" pitchFamily="34" charset="0"/>
              <a:buChar char="•"/>
            </a:pPr>
            <a:r>
              <a:rPr lang="en-US" sz="2600" b="0" i="0" u="none" strike="noStrike" dirty="0">
                <a:solidFill>
                  <a:srgbClr val="000000"/>
                </a:solidFill>
                <a:effectLst/>
              </a:rPr>
              <a:t>Toyota/Shell hydrogen refuel finalist</a:t>
            </a:r>
          </a:p>
          <a:p>
            <a:pPr algn="l" rtl="0">
              <a:buFont typeface="Arial" panose="020B0604020202020204" pitchFamily="34" charset="0"/>
              <a:buChar char="•"/>
            </a:pPr>
            <a:r>
              <a:rPr lang="en-US" sz="2600" b="0" i="0" u="none" strike="noStrike" dirty="0">
                <a:solidFill>
                  <a:srgbClr val="000000"/>
                </a:solidFill>
                <a:effectLst/>
              </a:rPr>
              <a:t>Years of experience devolving and integrating advanced technologies and emergent capabilities </a:t>
            </a:r>
          </a:p>
          <a:p>
            <a:pPr algn="l">
              <a:buFont typeface="Arial" panose="020B0604020202020204" pitchFamily="34" charset="0"/>
              <a:buChar char="•"/>
            </a:pPr>
            <a:r>
              <a:rPr lang="en-US" sz="2600" b="0" i="0" u="none" strike="noStrike" dirty="0">
                <a:solidFill>
                  <a:srgbClr val="000000"/>
                </a:solidFill>
                <a:effectLst/>
                <a:latin typeface="Helvetica" pitchFamily="2" charset="0"/>
              </a:rPr>
              <a:t>Grant search and proposal writing</a:t>
            </a:r>
          </a:p>
          <a:p>
            <a:pPr algn="l">
              <a:buFont typeface="Arial" panose="020B0604020202020204" pitchFamily="34" charset="0"/>
              <a:buChar char="•"/>
            </a:pPr>
            <a:r>
              <a:rPr lang="en-US" sz="2600" b="0" i="0" u="none" strike="noStrike" dirty="0">
                <a:solidFill>
                  <a:srgbClr val="000000"/>
                </a:solidFill>
                <a:effectLst/>
                <a:latin typeface="Helvetica" pitchFamily="2" charset="0"/>
              </a:rPr>
              <a:t>Data analysis</a:t>
            </a:r>
          </a:p>
          <a:p>
            <a:pPr algn="l" rtl="0">
              <a:buFont typeface="Arial" panose="020B0604020202020204" pitchFamily="34" charset="0"/>
              <a:buChar char="•"/>
            </a:pPr>
            <a:endParaRPr lang="en-US" sz="2600" b="0" i="0" u="none" strike="noStrike" dirty="0">
              <a:solidFill>
                <a:srgbClr val="000000"/>
              </a:solidFill>
              <a:effectLst/>
            </a:endParaRPr>
          </a:p>
          <a:p>
            <a:endParaRPr lang="en-US" sz="2600" dirty="0"/>
          </a:p>
          <a:p>
            <a:endParaRPr lang="en-US" sz="2600" dirty="0"/>
          </a:p>
          <a:p>
            <a:endParaRPr lang="en-US" sz="2600" dirty="0"/>
          </a:p>
          <a:p>
            <a:endParaRPr lang="en-US" sz="2600" dirty="0"/>
          </a:p>
          <a:p>
            <a:endParaRPr lang="en-US" sz="2600" dirty="0"/>
          </a:p>
          <a:p>
            <a:pPr marL="0" indent="0">
              <a:buNone/>
            </a:pPr>
            <a:endParaRPr lang="en-US" sz="2600" dirty="0"/>
          </a:p>
        </p:txBody>
      </p:sp>
      <p:sp>
        <p:nvSpPr>
          <p:cNvPr id="4" name="Slide Number Placeholder 3">
            <a:extLst>
              <a:ext uri="{FF2B5EF4-FFF2-40B4-BE49-F238E27FC236}">
                <a16:creationId xmlns:a16="http://schemas.microsoft.com/office/drawing/2014/main" id="{6A09608B-B30B-DF3F-6911-1304AEC7B715}"/>
              </a:ext>
            </a:extLst>
          </p:cNvPr>
          <p:cNvSpPr>
            <a:spLocks noGrp="1"/>
          </p:cNvSpPr>
          <p:nvPr>
            <p:ph type="sldNum" sz="quarter" idx="12"/>
          </p:nvPr>
        </p:nvSpPr>
        <p:spPr/>
        <p:txBody>
          <a:bodyPr/>
          <a:lstStyle/>
          <a:p>
            <a:fld id="{5D481D27-71AB-7A43-8873-4916CDBA3906}" type="slidenum">
              <a:rPr lang="en-US" smtClean="0"/>
              <a:pPr/>
              <a:t>38</a:t>
            </a:fld>
            <a:endParaRPr lang="en-US"/>
          </a:p>
        </p:txBody>
      </p:sp>
      <p:pic>
        <p:nvPicPr>
          <p:cNvPr id="2052" name="Picture 4" descr="Bryant Beeler">
            <a:extLst>
              <a:ext uri="{FF2B5EF4-FFF2-40B4-BE49-F238E27FC236}">
                <a16:creationId xmlns:a16="http://schemas.microsoft.com/office/drawing/2014/main" id="{D24D7BEE-FC46-A2CF-D8D0-34F968A40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063" y="1071381"/>
            <a:ext cx="2006600" cy="200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3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F74E-D9DE-3324-C2F3-F239DA81F4D1}"/>
              </a:ext>
            </a:extLst>
          </p:cNvPr>
          <p:cNvSpPr>
            <a:spLocks noGrp="1"/>
          </p:cNvSpPr>
          <p:nvPr>
            <p:ph type="title"/>
          </p:nvPr>
        </p:nvSpPr>
        <p:spPr/>
        <p:txBody>
          <a:bodyPr/>
          <a:lstStyle/>
          <a:p>
            <a:r>
              <a:rPr lang="en-US" dirty="0" err="1"/>
              <a:t>Sundyne</a:t>
            </a:r>
            <a:endParaRPr lang="en-US" dirty="0"/>
          </a:p>
        </p:txBody>
      </p:sp>
      <p:sp>
        <p:nvSpPr>
          <p:cNvPr id="3" name="Content Placeholder 2">
            <a:extLst>
              <a:ext uri="{FF2B5EF4-FFF2-40B4-BE49-F238E27FC236}">
                <a16:creationId xmlns:a16="http://schemas.microsoft.com/office/drawing/2014/main" id="{804BDE57-900B-5F53-A835-090EF84CE4AD}"/>
              </a:ext>
            </a:extLst>
          </p:cNvPr>
          <p:cNvSpPr>
            <a:spLocks noGrp="1"/>
          </p:cNvSpPr>
          <p:nvPr>
            <p:ph idx="1"/>
          </p:nvPr>
        </p:nvSpPr>
        <p:spPr/>
        <p:txBody>
          <a:bodyPr/>
          <a:lstStyle/>
          <a:p>
            <a:r>
              <a:rPr lang="en-US" dirty="0"/>
              <a:t>Michael O’Neil</a:t>
            </a:r>
            <a:br>
              <a:rPr lang="en-US" dirty="0"/>
            </a:br>
            <a:r>
              <a:rPr lang="en-US" b="0" i="0" u="none" strike="noStrike" dirty="0">
                <a:effectLst/>
                <a:latin typeface="-apple-system"/>
              </a:rPr>
              <a:t>VP of Hydrogen &amp; PPI Compressor Sales</a:t>
            </a:r>
          </a:p>
          <a:p>
            <a:r>
              <a:rPr lang="en-US" dirty="0">
                <a:latin typeface="-apple-system"/>
              </a:rPr>
              <a:t>HQ in Arvada</a:t>
            </a:r>
            <a:endParaRPr lang="en-US" dirty="0"/>
          </a:p>
        </p:txBody>
      </p:sp>
      <p:sp>
        <p:nvSpPr>
          <p:cNvPr id="4" name="Slide Number Placeholder 3">
            <a:extLst>
              <a:ext uri="{FF2B5EF4-FFF2-40B4-BE49-F238E27FC236}">
                <a16:creationId xmlns:a16="http://schemas.microsoft.com/office/drawing/2014/main" id="{88288963-8F3B-36A3-CA4E-C32C5A46A881}"/>
              </a:ext>
            </a:extLst>
          </p:cNvPr>
          <p:cNvSpPr>
            <a:spLocks noGrp="1"/>
          </p:cNvSpPr>
          <p:nvPr>
            <p:ph type="sldNum" sz="quarter" idx="12"/>
          </p:nvPr>
        </p:nvSpPr>
        <p:spPr/>
        <p:txBody>
          <a:bodyPr/>
          <a:lstStyle/>
          <a:p>
            <a:fld id="{5D481D27-71AB-7A43-8873-4916CDBA3906}" type="slidenum">
              <a:rPr lang="en-US" smtClean="0"/>
              <a:pPr/>
              <a:t>3</a:t>
            </a:fld>
            <a:endParaRPr lang="en-US"/>
          </a:p>
        </p:txBody>
      </p:sp>
      <p:pic>
        <p:nvPicPr>
          <p:cNvPr id="2050" name="Picture 2" descr="Michael ONeil">
            <a:extLst>
              <a:ext uri="{FF2B5EF4-FFF2-40B4-BE49-F238E27FC236}">
                <a16:creationId xmlns:a16="http://schemas.microsoft.com/office/drawing/2014/main" id="{EF9E294E-631A-C327-0302-770C72283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1738885"/>
            <a:ext cx="2261615" cy="2261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02F99C-8AEE-360B-9A67-37B84EFB7AA2}"/>
              </a:ext>
            </a:extLst>
          </p:cNvPr>
          <p:cNvPicPr>
            <a:picLocks noChangeAspect="1"/>
          </p:cNvPicPr>
          <p:nvPr/>
        </p:nvPicPr>
        <p:blipFill>
          <a:blip r:embed="rId3"/>
          <a:stretch>
            <a:fillRect/>
          </a:stretch>
        </p:blipFill>
        <p:spPr>
          <a:xfrm>
            <a:off x="2895600" y="2667000"/>
            <a:ext cx="3200400" cy="1333500"/>
          </a:xfrm>
          <a:prstGeom prst="rect">
            <a:avLst/>
          </a:prstGeom>
        </p:spPr>
      </p:pic>
    </p:spTree>
    <p:extLst>
      <p:ext uri="{BB962C8B-B14F-4D97-AF65-F5344CB8AC3E}">
        <p14:creationId xmlns:p14="http://schemas.microsoft.com/office/powerpoint/2010/main" val="4269854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6E867-F1B6-2405-3B12-2268F33689D8}"/>
              </a:ext>
            </a:extLst>
          </p:cNvPr>
          <p:cNvSpPr>
            <a:spLocks noGrp="1"/>
          </p:cNvSpPr>
          <p:nvPr>
            <p:ph type="title"/>
          </p:nvPr>
        </p:nvSpPr>
        <p:spPr/>
        <p:txBody>
          <a:bodyPr/>
          <a:lstStyle/>
          <a:p>
            <a:r>
              <a:rPr lang="en-US" dirty="0"/>
              <a:t>CHN 2.0 Initiatives</a:t>
            </a:r>
          </a:p>
        </p:txBody>
      </p:sp>
      <p:sp>
        <p:nvSpPr>
          <p:cNvPr id="3" name="Content Placeholder 2">
            <a:extLst>
              <a:ext uri="{FF2B5EF4-FFF2-40B4-BE49-F238E27FC236}">
                <a16:creationId xmlns:a16="http://schemas.microsoft.com/office/drawing/2014/main" id="{B8187040-98B2-36E6-3C94-55482B489445}"/>
              </a:ext>
            </a:extLst>
          </p:cNvPr>
          <p:cNvSpPr>
            <a:spLocks noGrp="1"/>
          </p:cNvSpPr>
          <p:nvPr>
            <p:ph idx="1"/>
          </p:nvPr>
        </p:nvSpPr>
        <p:spPr/>
        <p:txBody>
          <a:bodyPr>
            <a:normAutofit lnSpcReduction="10000"/>
          </a:bodyPr>
          <a:lstStyle/>
          <a:p>
            <a:r>
              <a:rPr lang="en-US" dirty="0"/>
              <a:t>Grant applications</a:t>
            </a:r>
          </a:p>
          <a:p>
            <a:pPr lvl="1"/>
            <a:r>
              <a:rPr lang="en-US" dirty="0"/>
              <a:t>CHN is offering to assist or lead grant applications</a:t>
            </a:r>
          </a:p>
          <a:p>
            <a:pPr lvl="2"/>
            <a:r>
              <a:rPr lang="en-US" dirty="0"/>
              <a:t>DoE, DOT, private foundations</a:t>
            </a:r>
          </a:p>
          <a:p>
            <a:pPr lvl="1"/>
            <a:r>
              <a:rPr lang="en-US" dirty="0"/>
              <a:t>For various hydrogen initiatives</a:t>
            </a:r>
          </a:p>
          <a:p>
            <a:pPr lvl="2"/>
            <a:r>
              <a:rPr lang="en-US" dirty="0"/>
              <a:t>Public polling data</a:t>
            </a:r>
          </a:p>
          <a:p>
            <a:pPr lvl="2"/>
            <a:r>
              <a:rPr lang="en-US" dirty="0"/>
              <a:t>Research topics</a:t>
            </a:r>
          </a:p>
          <a:p>
            <a:pPr lvl="2"/>
            <a:r>
              <a:rPr lang="en-US" dirty="0" err="1"/>
              <a:t>Etc</a:t>
            </a:r>
            <a:endParaRPr lang="en-US" dirty="0"/>
          </a:p>
          <a:p>
            <a:pPr lvl="1"/>
            <a:r>
              <a:rPr lang="en-US" dirty="0"/>
              <a:t>Seeking suggestions from CHN Stakeholders</a:t>
            </a:r>
          </a:p>
          <a:p>
            <a:r>
              <a:rPr lang="en-US" dirty="0"/>
              <a:t>Open house events</a:t>
            </a:r>
          </a:p>
          <a:p>
            <a:pPr lvl="1"/>
            <a:r>
              <a:rPr lang="en-US" dirty="0"/>
              <a:t>Hosted at a Colorado hydrogen company, university or lab</a:t>
            </a:r>
          </a:p>
          <a:p>
            <a:pPr lvl="1"/>
            <a:r>
              <a:rPr lang="en-US" dirty="0"/>
              <a:t>Open to CHN Stakeholders</a:t>
            </a:r>
          </a:p>
          <a:p>
            <a:pPr lvl="1"/>
            <a:r>
              <a:rPr lang="en-US" dirty="0"/>
              <a:t>Company tour followed by social (on premises or local pub)</a:t>
            </a:r>
          </a:p>
          <a:p>
            <a:pPr lvl="1"/>
            <a:r>
              <a:rPr lang="en-US" dirty="0"/>
              <a:t>Seeking offers to host from local companies.</a:t>
            </a:r>
          </a:p>
        </p:txBody>
      </p:sp>
      <p:sp>
        <p:nvSpPr>
          <p:cNvPr id="4" name="Slide Number Placeholder 3">
            <a:extLst>
              <a:ext uri="{FF2B5EF4-FFF2-40B4-BE49-F238E27FC236}">
                <a16:creationId xmlns:a16="http://schemas.microsoft.com/office/drawing/2014/main" id="{05259B49-064C-642F-8285-792DDB1B21F4}"/>
              </a:ext>
            </a:extLst>
          </p:cNvPr>
          <p:cNvSpPr>
            <a:spLocks noGrp="1"/>
          </p:cNvSpPr>
          <p:nvPr>
            <p:ph type="sldNum" sz="quarter" idx="12"/>
          </p:nvPr>
        </p:nvSpPr>
        <p:spPr/>
        <p:txBody>
          <a:bodyPr/>
          <a:lstStyle/>
          <a:p>
            <a:fld id="{5D481D27-71AB-7A43-8873-4916CDBA3906}" type="slidenum">
              <a:rPr lang="en-US" smtClean="0"/>
              <a:pPr/>
              <a:t>39</a:t>
            </a:fld>
            <a:endParaRPr lang="en-US"/>
          </a:p>
        </p:txBody>
      </p:sp>
    </p:spTree>
    <p:extLst>
      <p:ext uri="{BB962C8B-B14F-4D97-AF65-F5344CB8AC3E}">
        <p14:creationId xmlns:p14="http://schemas.microsoft.com/office/powerpoint/2010/main" val="59441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dissolv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dissolv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dissolve">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dissolve">
                                      <p:cBhvr>
                                        <p:cTn id="44" dur="500"/>
                                        <p:tgtEl>
                                          <p:spTgt spid="3">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dissolve">
                                      <p:cBhvr>
                                        <p:cTn id="4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6CF13-6858-085B-5BF6-34B0A472A070}"/>
              </a:ext>
            </a:extLst>
          </p:cNvPr>
          <p:cNvSpPr>
            <a:spLocks noGrp="1"/>
          </p:cNvSpPr>
          <p:nvPr>
            <p:ph type="title"/>
          </p:nvPr>
        </p:nvSpPr>
        <p:spPr/>
        <p:txBody>
          <a:bodyPr/>
          <a:lstStyle/>
          <a:p>
            <a:r>
              <a:rPr lang="en-US" dirty="0"/>
              <a:t>Ontario Canada’s First H</a:t>
            </a:r>
            <a:r>
              <a:rPr lang="en-US" baseline="-25000" dirty="0"/>
              <a:t>2</a:t>
            </a:r>
            <a:r>
              <a:rPr lang="en-US" dirty="0"/>
              <a:t> Fuel Station Planned</a:t>
            </a:r>
          </a:p>
        </p:txBody>
      </p:sp>
      <p:sp>
        <p:nvSpPr>
          <p:cNvPr id="3" name="Content Placeholder 2">
            <a:extLst>
              <a:ext uri="{FF2B5EF4-FFF2-40B4-BE49-F238E27FC236}">
                <a16:creationId xmlns:a16="http://schemas.microsoft.com/office/drawing/2014/main" id="{5CE0FAC7-796A-F54A-6F7B-14D764D8ABC7}"/>
              </a:ext>
            </a:extLst>
          </p:cNvPr>
          <p:cNvSpPr>
            <a:spLocks noGrp="1"/>
          </p:cNvSpPr>
          <p:nvPr>
            <p:ph idx="1"/>
          </p:nvPr>
        </p:nvSpPr>
        <p:spPr>
          <a:xfrm>
            <a:off x="838200" y="1331089"/>
            <a:ext cx="6718300" cy="4845874"/>
          </a:xfrm>
        </p:spPr>
        <p:txBody>
          <a:bodyPr>
            <a:normAutofit lnSpcReduction="10000"/>
          </a:bodyPr>
          <a:lstStyle/>
          <a:p>
            <a:r>
              <a:rPr lang="en-US" dirty="0"/>
              <a:t>Located at Toronto-Pearson airport</a:t>
            </a:r>
          </a:p>
          <a:p>
            <a:r>
              <a:rPr lang="en-US" dirty="0"/>
              <a:t>Funded by $1M from Natural Resources Canada</a:t>
            </a:r>
          </a:p>
          <a:p>
            <a:r>
              <a:rPr lang="en-US" dirty="0"/>
              <a:t>Fuels both light and heavy-duty vehicles</a:t>
            </a:r>
          </a:p>
          <a:p>
            <a:r>
              <a:rPr lang="en-US" dirty="0" err="1"/>
              <a:t>Carlsun</a:t>
            </a:r>
            <a:r>
              <a:rPr lang="en-US" dirty="0"/>
              <a:t> Energy will build, own and operate the station</a:t>
            </a:r>
          </a:p>
          <a:p>
            <a:r>
              <a:rPr lang="en-US" dirty="0"/>
              <a:t>Collaboration between Greater Toronto Airports Authority (GTAA) and </a:t>
            </a:r>
            <a:r>
              <a:rPr lang="en-US" dirty="0" err="1"/>
              <a:t>Carlsun</a:t>
            </a:r>
            <a:r>
              <a:rPr lang="en-US" dirty="0"/>
              <a:t> Energy</a:t>
            </a:r>
          </a:p>
          <a:p>
            <a:r>
              <a:rPr lang="en-US" dirty="0"/>
              <a:t>There are currently five retail hydrogen stations in Canada, four in British Columbia, and the fifth in Quebec</a:t>
            </a:r>
          </a:p>
        </p:txBody>
      </p:sp>
      <p:sp>
        <p:nvSpPr>
          <p:cNvPr id="4" name="Slide Number Placeholder 3">
            <a:extLst>
              <a:ext uri="{FF2B5EF4-FFF2-40B4-BE49-F238E27FC236}">
                <a16:creationId xmlns:a16="http://schemas.microsoft.com/office/drawing/2014/main" id="{227C6950-F537-8370-9CD2-974261E35DDD}"/>
              </a:ext>
            </a:extLst>
          </p:cNvPr>
          <p:cNvSpPr>
            <a:spLocks noGrp="1"/>
          </p:cNvSpPr>
          <p:nvPr>
            <p:ph type="sldNum" sz="quarter" idx="12"/>
          </p:nvPr>
        </p:nvSpPr>
        <p:spPr/>
        <p:txBody>
          <a:bodyPr/>
          <a:lstStyle/>
          <a:p>
            <a:fld id="{5D481D27-71AB-7A43-8873-4916CDBA3906}" type="slidenum">
              <a:rPr lang="en-US" smtClean="0"/>
              <a:pPr/>
              <a:t>40</a:t>
            </a:fld>
            <a:endParaRPr lang="en-US"/>
          </a:p>
        </p:txBody>
      </p:sp>
      <p:pic>
        <p:nvPicPr>
          <p:cNvPr id="1026" name="Picture 2" descr="(CNW Group/Greater Toronto Airports Authority)">
            <a:extLst>
              <a:ext uri="{FF2B5EF4-FFF2-40B4-BE49-F238E27FC236}">
                <a16:creationId xmlns:a16="http://schemas.microsoft.com/office/drawing/2014/main" id="{583A7CDB-461A-695E-5D73-8899F2048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0" y="1926272"/>
            <a:ext cx="4364850" cy="245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3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A629097-1A29-ED66-265B-2B4B08A2149E}"/>
              </a:ext>
            </a:extLst>
          </p:cNvPr>
          <p:cNvPicPr>
            <a:picLocks noChangeAspect="1"/>
          </p:cNvPicPr>
          <p:nvPr/>
        </p:nvPicPr>
        <p:blipFill>
          <a:blip r:embed="rId2"/>
          <a:stretch>
            <a:fillRect/>
          </a:stretch>
        </p:blipFill>
        <p:spPr>
          <a:xfrm>
            <a:off x="3222152" y="532686"/>
            <a:ext cx="8733635" cy="4486274"/>
          </a:xfrm>
          <a:prstGeom prst="rect">
            <a:avLst/>
          </a:prstGeom>
        </p:spPr>
      </p:pic>
      <p:sp>
        <p:nvSpPr>
          <p:cNvPr id="2" name="Title 1">
            <a:extLst>
              <a:ext uri="{FF2B5EF4-FFF2-40B4-BE49-F238E27FC236}">
                <a16:creationId xmlns:a16="http://schemas.microsoft.com/office/drawing/2014/main" id="{73282AB8-6FEC-CF44-AEFC-29FE69F33F0C}"/>
              </a:ext>
            </a:extLst>
          </p:cNvPr>
          <p:cNvSpPr>
            <a:spLocks noGrp="1"/>
          </p:cNvSpPr>
          <p:nvPr>
            <p:ph type="title"/>
          </p:nvPr>
        </p:nvSpPr>
        <p:spPr/>
        <p:txBody>
          <a:bodyPr/>
          <a:lstStyle/>
          <a:p>
            <a:r>
              <a:rPr lang="en-US" dirty="0">
                <a:latin typeface="Arial Rounded MT Bold"/>
                <a:cs typeface="Arial Hebrew"/>
              </a:rPr>
              <a:t>Podcast Update</a:t>
            </a:r>
            <a:endParaRPr lang="en-US" dirty="0"/>
          </a:p>
        </p:txBody>
      </p:sp>
      <p:sp>
        <p:nvSpPr>
          <p:cNvPr id="4" name="Slide Number Placeholder 3">
            <a:extLst>
              <a:ext uri="{FF2B5EF4-FFF2-40B4-BE49-F238E27FC236}">
                <a16:creationId xmlns:a16="http://schemas.microsoft.com/office/drawing/2014/main" id="{964DAD18-FC21-2A45-829E-8622B8371A93}"/>
              </a:ext>
            </a:extLst>
          </p:cNvPr>
          <p:cNvSpPr>
            <a:spLocks noGrp="1"/>
          </p:cNvSpPr>
          <p:nvPr>
            <p:ph type="sldNum" sz="quarter" idx="12"/>
          </p:nvPr>
        </p:nvSpPr>
        <p:spPr/>
        <p:txBody>
          <a:bodyPr/>
          <a:lstStyle/>
          <a:p>
            <a:fld id="{5D481D27-71AB-7A43-8873-4916CDBA3906}" type="slidenum">
              <a:rPr lang="en-US" smtClean="0"/>
              <a:pPr/>
              <a:t>41</a:t>
            </a:fld>
            <a:endParaRPr lang="en-US"/>
          </a:p>
        </p:txBody>
      </p:sp>
      <p:pic>
        <p:nvPicPr>
          <p:cNvPr id="5" name="Picture 4">
            <a:extLst>
              <a:ext uri="{FF2B5EF4-FFF2-40B4-BE49-F238E27FC236}">
                <a16:creationId xmlns:a16="http://schemas.microsoft.com/office/drawing/2014/main" id="{3C137413-2F27-DC4D-A4F3-573F524FD465}"/>
              </a:ext>
            </a:extLst>
          </p:cNvPr>
          <p:cNvPicPr>
            <a:picLocks noChangeAspect="1"/>
          </p:cNvPicPr>
          <p:nvPr/>
        </p:nvPicPr>
        <p:blipFill>
          <a:blip r:embed="rId3"/>
          <a:stretch>
            <a:fillRect/>
          </a:stretch>
        </p:blipFill>
        <p:spPr>
          <a:xfrm>
            <a:off x="3893477" y="5813033"/>
            <a:ext cx="1543627" cy="370219"/>
          </a:xfrm>
          <a:prstGeom prst="rect">
            <a:avLst/>
          </a:prstGeom>
        </p:spPr>
      </p:pic>
      <p:pic>
        <p:nvPicPr>
          <p:cNvPr id="7" name="Picture 6">
            <a:extLst>
              <a:ext uri="{FF2B5EF4-FFF2-40B4-BE49-F238E27FC236}">
                <a16:creationId xmlns:a16="http://schemas.microsoft.com/office/drawing/2014/main" id="{11A36A28-7F36-8948-B51B-E0883E434641}"/>
              </a:ext>
            </a:extLst>
          </p:cNvPr>
          <p:cNvPicPr>
            <a:picLocks noChangeAspect="1"/>
          </p:cNvPicPr>
          <p:nvPr/>
        </p:nvPicPr>
        <p:blipFill>
          <a:blip r:embed="rId4"/>
          <a:stretch>
            <a:fillRect/>
          </a:stretch>
        </p:blipFill>
        <p:spPr>
          <a:xfrm>
            <a:off x="6109420" y="5337737"/>
            <a:ext cx="1479550" cy="374650"/>
          </a:xfrm>
          <a:prstGeom prst="rect">
            <a:avLst/>
          </a:prstGeom>
        </p:spPr>
      </p:pic>
      <p:pic>
        <p:nvPicPr>
          <p:cNvPr id="8" name="Picture 7">
            <a:extLst>
              <a:ext uri="{FF2B5EF4-FFF2-40B4-BE49-F238E27FC236}">
                <a16:creationId xmlns:a16="http://schemas.microsoft.com/office/drawing/2014/main" id="{5A1858E2-CACA-2D4C-8B63-FCA192E4AAD4}"/>
              </a:ext>
            </a:extLst>
          </p:cNvPr>
          <p:cNvPicPr>
            <a:picLocks noChangeAspect="1"/>
          </p:cNvPicPr>
          <p:nvPr/>
        </p:nvPicPr>
        <p:blipFill>
          <a:blip r:embed="rId5"/>
          <a:stretch>
            <a:fillRect/>
          </a:stretch>
        </p:blipFill>
        <p:spPr>
          <a:xfrm>
            <a:off x="3881686" y="5337737"/>
            <a:ext cx="1555418" cy="374570"/>
          </a:xfrm>
          <a:prstGeom prst="rect">
            <a:avLst/>
          </a:prstGeom>
        </p:spPr>
      </p:pic>
      <p:pic>
        <p:nvPicPr>
          <p:cNvPr id="9" name="Picture 8">
            <a:extLst>
              <a:ext uri="{FF2B5EF4-FFF2-40B4-BE49-F238E27FC236}">
                <a16:creationId xmlns:a16="http://schemas.microsoft.com/office/drawing/2014/main" id="{8A1F9E7A-3D17-8F4E-A0D1-EC6D69D6926E}"/>
              </a:ext>
            </a:extLst>
          </p:cNvPr>
          <p:cNvPicPr>
            <a:picLocks noChangeAspect="1"/>
          </p:cNvPicPr>
          <p:nvPr/>
        </p:nvPicPr>
        <p:blipFill>
          <a:blip r:embed="rId6"/>
          <a:stretch>
            <a:fillRect/>
          </a:stretch>
        </p:blipFill>
        <p:spPr>
          <a:xfrm>
            <a:off x="5789733" y="5809324"/>
            <a:ext cx="2118924" cy="373928"/>
          </a:xfrm>
          <a:prstGeom prst="rect">
            <a:avLst/>
          </a:prstGeom>
          <a:ln w="3175">
            <a:solidFill>
              <a:schemeClr val="tx1"/>
            </a:solidFill>
          </a:ln>
        </p:spPr>
      </p:pic>
      <p:pic>
        <p:nvPicPr>
          <p:cNvPr id="10" name="Picture 9">
            <a:extLst>
              <a:ext uri="{FF2B5EF4-FFF2-40B4-BE49-F238E27FC236}">
                <a16:creationId xmlns:a16="http://schemas.microsoft.com/office/drawing/2014/main" id="{AE29CE76-2BAF-1148-8FFB-96D331866FF1}"/>
              </a:ext>
            </a:extLst>
          </p:cNvPr>
          <p:cNvPicPr>
            <a:picLocks noChangeAspect="1"/>
          </p:cNvPicPr>
          <p:nvPr/>
        </p:nvPicPr>
        <p:blipFill>
          <a:blip r:embed="rId7"/>
          <a:stretch>
            <a:fillRect/>
          </a:stretch>
        </p:blipFill>
        <p:spPr>
          <a:xfrm>
            <a:off x="8291059" y="5810899"/>
            <a:ext cx="1239404" cy="372353"/>
          </a:xfrm>
          <a:prstGeom prst="rect">
            <a:avLst/>
          </a:prstGeom>
        </p:spPr>
      </p:pic>
      <p:sp>
        <p:nvSpPr>
          <p:cNvPr id="11" name="TextBox 10">
            <a:extLst>
              <a:ext uri="{FF2B5EF4-FFF2-40B4-BE49-F238E27FC236}">
                <a16:creationId xmlns:a16="http://schemas.microsoft.com/office/drawing/2014/main" id="{B9C50495-98EE-EA47-92DA-7B95430B418A}"/>
              </a:ext>
            </a:extLst>
          </p:cNvPr>
          <p:cNvSpPr txBox="1"/>
          <p:nvPr/>
        </p:nvSpPr>
        <p:spPr>
          <a:xfrm>
            <a:off x="3768376" y="6318590"/>
            <a:ext cx="4881016" cy="369332"/>
          </a:xfrm>
          <a:prstGeom prst="rect">
            <a:avLst/>
          </a:prstGeom>
          <a:solidFill>
            <a:schemeClr val="bg1"/>
          </a:solidFill>
        </p:spPr>
        <p:txBody>
          <a:bodyPr wrap="none" rtlCol="0">
            <a:spAutoFit/>
          </a:bodyPr>
          <a:lstStyle/>
          <a:p>
            <a:r>
              <a:rPr lang="en-US" b="1" i="1" dirty="0">
                <a:solidFill>
                  <a:srgbClr val="0070C0"/>
                </a:solidFill>
              </a:rPr>
              <a:t>Everyone – Please subscribe and give us a rating!</a:t>
            </a:r>
          </a:p>
        </p:txBody>
      </p:sp>
      <p:pic>
        <p:nvPicPr>
          <p:cNvPr id="16" name="Picture 15">
            <a:extLst>
              <a:ext uri="{FF2B5EF4-FFF2-40B4-BE49-F238E27FC236}">
                <a16:creationId xmlns:a16="http://schemas.microsoft.com/office/drawing/2014/main" id="{2C304A58-34B6-D041-A917-AC951CD6213C}"/>
              </a:ext>
            </a:extLst>
          </p:cNvPr>
          <p:cNvPicPr>
            <a:picLocks noChangeAspect="1"/>
          </p:cNvPicPr>
          <p:nvPr/>
        </p:nvPicPr>
        <p:blipFill>
          <a:blip r:embed="rId8"/>
          <a:stretch>
            <a:fillRect/>
          </a:stretch>
        </p:blipFill>
        <p:spPr>
          <a:xfrm>
            <a:off x="8291059" y="5337737"/>
            <a:ext cx="1243584" cy="427042"/>
          </a:xfrm>
          <a:prstGeom prst="rect">
            <a:avLst/>
          </a:prstGeom>
        </p:spPr>
      </p:pic>
      <p:sp>
        <p:nvSpPr>
          <p:cNvPr id="14" name="TextBox 13">
            <a:extLst>
              <a:ext uri="{FF2B5EF4-FFF2-40B4-BE49-F238E27FC236}">
                <a16:creationId xmlns:a16="http://schemas.microsoft.com/office/drawing/2014/main" id="{F9E2EA83-93DC-191B-73C1-88220977E61A}"/>
              </a:ext>
            </a:extLst>
          </p:cNvPr>
          <p:cNvSpPr txBox="1"/>
          <p:nvPr/>
        </p:nvSpPr>
        <p:spPr>
          <a:xfrm>
            <a:off x="259010" y="2077778"/>
            <a:ext cx="3958071" cy="1692771"/>
          </a:xfrm>
          <a:prstGeom prst="rect">
            <a:avLst/>
          </a:prstGeom>
          <a:noFill/>
        </p:spPr>
        <p:txBody>
          <a:bodyPr wrap="none" rtlCol="0">
            <a:spAutoFit/>
          </a:bodyPr>
          <a:lstStyle/>
          <a:p>
            <a:pPr marL="0" indent="0">
              <a:buNone/>
            </a:pPr>
            <a:r>
              <a:rPr lang="en-US" sz="2400" dirty="0"/>
              <a:t>The </a:t>
            </a:r>
            <a:r>
              <a:rPr lang="en-US" sz="2400" i="1" dirty="0"/>
              <a:t>HydrogenNowCast</a:t>
            </a:r>
            <a:endParaRPr lang="en-US" sz="1400" dirty="0"/>
          </a:p>
          <a:p>
            <a:pPr marL="177800" indent="-357188">
              <a:buFont typeface="Arial" panose="020B0604020202020204" pitchFamily="34" charset="0"/>
              <a:buChar char="•"/>
            </a:pPr>
            <a:r>
              <a:rPr lang="en-US" sz="2000" dirty="0"/>
              <a:t>75 episodes, 33,315 downloads</a:t>
            </a:r>
          </a:p>
          <a:p>
            <a:pPr marL="177800" indent="-357188">
              <a:buFont typeface="Arial" panose="020B0604020202020204" pitchFamily="34" charset="0"/>
              <a:buChar char="•"/>
            </a:pPr>
            <a:r>
              <a:rPr lang="en-US" sz="2000" dirty="0"/>
              <a:t>Upcoming episodes</a:t>
            </a:r>
          </a:p>
          <a:p>
            <a:pPr marL="635000" lvl="1" indent="-357188">
              <a:buFont typeface="Arial" panose="020B0604020202020204" pitchFamily="34" charset="0"/>
              <a:buChar char="•"/>
            </a:pPr>
            <a:r>
              <a:rPr lang="en-US" sz="2000" dirty="0"/>
              <a:t>H</a:t>
            </a:r>
            <a:r>
              <a:rPr lang="en-US" sz="2000" baseline="-25000" dirty="0"/>
              <a:t>2</a:t>
            </a:r>
            <a:r>
              <a:rPr lang="en-US" sz="2000" dirty="0"/>
              <a:t> for Aviation with </a:t>
            </a:r>
            <a:r>
              <a:rPr lang="en-US" sz="2000" dirty="0" err="1"/>
              <a:t>Hysky.org</a:t>
            </a:r>
            <a:endParaRPr lang="en-US" sz="2000" dirty="0"/>
          </a:p>
          <a:p>
            <a:pPr marL="635000" lvl="1" indent="-357188">
              <a:buFont typeface="Arial" panose="020B0604020202020204" pitchFamily="34" charset="0"/>
              <a:buChar char="•"/>
            </a:pPr>
            <a:r>
              <a:rPr lang="en-US" sz="2000" dirty="0"/>
              <a:t>Hydride H</a:t>
            </a:r>
            <a:r>
              <a:rPr lang="en-US" sz="2000" baseline="-25000" dirty="0"/>
              <a:t>2</a:t>
            </a:r>
            <a:r>
              <a:rPr lang="en-US" sz="2000" dirty="0"/>
              <a:t> storage with GKN</a:t>
            </a:r>
          </a:p>
        </p:txBody>
      </p:sp>
      <p:pic>
        <p:nvPicPr>
          <p:cNvPr id="3" name="Graphic 2">
            <a:extLst>
              <a:ext uri="{FF2B5EF4-FFF2-40B4-BE49-F238E27FC236}">
                <a16:creationId xmlns:a16="http://schemas.microsoft.com/office/drawing/2014/main" id="{25C6F249-96C7-C0D1-F0C5-C787AA68E2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045" y="4334083"/>
            <a:ext cx="1805356" cy="1805356"/>
          </a:xfrm>
          <a:prstGeom prst="rect">
            <a:avLst/>
          </a:prstGeom>
        </p:spPr>
      </p:pic>
    </p:spTree>
    <p:extLst>
      <p:ext uri="{BB962C8B-B14F-4D97-AF65-F5344CB8AC3E}">
        <p14:creationId xmlns:p14="http://schemas.microsoft.com/office/powerpoint/2010/main" val="2643854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ooter Placeholder 1">
            <a:extLst>
              <a:ext uri="{FF2B5EF4-FFF2-40B4-BE49-F238E27FC236}">
                <a16:creationId xmlns:a16="http://schemas.microsoft.com/office/drawing/2014/main" id="{AA86056D-D386-01D8-44F7-95CBB53D818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a:t>
            </a:r>
          </a:p>
        </p:txBody>
      </p:sp>
      <p:sp>
        <p:nvSpPr>
          <p:cNvPr id="3" name="Slide Number Placeholder 2">
            <a:extLst>
              <a:ext uri="{FF2B5EF4-FFF2-40B4-BE49-F238E27FC236}">
                <a16:creationId xmlns:a16="http://schemas.microsoft.com/office/drawing/2014/main" id="{35E4C541-424F-77A6-2D2C-827E310979E5}"/>
              </a:ext>
            </a:extLst>
          </p:cNvPr>
          <p:cNvSpPr>
            <a:spLocks noGrp="1"/>
          </p:cNvSpPr>
          <p:nvPr>
            <p:ph type="sldNum" sz="quarter" idx="12"/>
          </p:nvPr>
        </p:nvSpPr>
        <p:spPr>
          <a:xfrm>
            <a:off x="8805333" y="6356350"/>
            <a:ext cx="2743200" cy="365125"/>
          </a:xfrm>
        </p:spPr>
        <p:txBody>
          <a:bodyPr>
            <a:normAutofit/>
          </a:bodyPr>
          <a:lstStyle/>
          <a:p>
            <a:pPr>
              <a:spcAft>
                <a:spcPts val="600"/>
              </a:spcAft>
            </a:pPr>
            <a:fld id="{5D481D27-71AB-7A43-8873-4916CDBA3906}" type="slidenum">
              <a:rPr lang="en-US" smtClean="0"/>
              <a:pPr>
                <a:spcAft>
                  <a:spcPts val="600"/>
                </a:spcAft>
              </a:pPr>
              <a:t>42</a:t>
            </a:fld>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2623B1A-552C-F311-4728-00351F17BF2A}"/>
              </a:ext>
            </a:extLst>
          </p:cNvPr>
          <p:cNvPicPr>
            <a:picLocks noChangeAspect="1"/>
          </p:cNvPicPr>
          <p:nvPr/>
        </p:nvPicPr>
        <p:blipFill>
          <a:blip r:embed="rId2"/>
          <a:stretch>
            <a:fillRect/>
          </a:stretch>
        </p:blipFill>
        <p:spPr>
          <a:xfrm>
            <a:off x="3680508" y="2244278"/>
            <a:ext cx="4738475" cy="2416622"/>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000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24E9507-881F-0445-9251-2AEC5DA664C2}"/>
              </a:ext>
            </a:extLst>
          </p:cNvPr>
          <p:cNvSpPr txBox="1"/>
          <p:nvPr/>
        </p:nvSpPr>
        <p:spPr>
          <a:xfrm>
            <a:off x="-108488" y="5548153"/>
            <a:ext cx="12192000" cy="400110"/>
          </a:xfrm>
          <a:prstGeom prst="rect">
            <a:avLst/>
          </a:prstGeom>
          <a:noFill/>
        </p:spPr>
        <p:txBody>
          <a:bodyPr wrap="square" rtlCol="0">
            <a:spAutoFit/>
          </a:bodyPr>
          <a:lstStyle/>
          <a:p>
            <a:pPr algn="ctr"/>
            <a:r>
              <a:rPr lang="en-US" sz="2000" dirty="0">
                <a:solidFill>
                  <a:srgbClr val="003B5E"/>
                </a:solidFill>
                <a:latin typeface="Calibri" panose="020F0502020204030204" pitchFamily="34" charset="0"/>
                <a:cs typeface="Calibri" panose="020F0502020204030204" pitchFamily="34" charset="0"/>
              </a:rPr>
              <a:t>June 2023</a:t>
            </a:r>
          </a:p>
        </p:txBody>
      </p:sp>
      <p:sp>
        <p:nvSpPr>
          <p:cNvPr id="4" name="Title 3">
            <a:extLst>
              <a:ext uri="{FF2B5EF4-FFF2-40B4-BE49-F238E27FC236}">
                <a16:creationId xmlns:a16="http://schemas.microsoft.com/office/drawing/2014/main" id="{D89ED9FC-C054-0763-4696-3CF2B3A40D9C}"/>
              </a:ext>
            </a:extLst>
          </p:cNvPr>
          <p:cNvSpPr>
            <a:spLocks noGrp="1"/>
          </p:cNvSpPr>
          <p:nvPr>
            <p:ph type="title"/>
          </p:nvPr>
        </p:nvSpPr>
        <p:spPr>
          <a:xfrm>
            <a:off x="2" y="3413502"/>
            <a:ext cx="12191998" cy="1503818"/>
          </a:xfrm>
        </p:spPr>
        <p:txBody>
          <a:bodyPr>
            <a:normAutofit fontScale="90000"/>
          </a:bodyPr>
          <a:lstStyle/>
          <a:p>
            <a:r>
              <a:rPr lang="en-US" dirty="0"/>
              <a:t>Sundyne Overview</a:t>
            </a:r>
            <a:br>
              <a:rPr lang="en-US" dirty="0"/>
            </a:br>
            <a:r>
              <a:rPr lang="en-US" dirty="0"/>
              <a:t>&amp;</a:t>
            </a:r>
            <a:br>
              <a:rPr lang="en-US" dirty="0"/>
            </a:br>
            <a:r>
              <a:rPr lang="en-US" dirty="0"/>
              <a:t>Hydrogen Solutions</a:t>
            </a:r>
          </a:p>
        </p:txBody>
      </p:sp>
    </p:spTree>
    <p:extLst>
      <p:ext uri="{BB962C8B-B14F-4D97-AF65-F5344CB8AC3E}">
        <p14:creationId xmlns:p14="http://schemas.microsoft.com/office/powerpoint/2010/main" val="328385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1F8CF-CA1A-3BAE-C01D-7206B8FB54D8}"/>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hidden="1">
            <a:extLst>
              <a:ext uri="{FF2B5EF4-FFF2-40B4-BE49-F238E27FC236}">
                <a16:creationId xmlns:a16="http://schemas.microsoft.com/office/drawing/2014/main" id="{2C3773C1-025A-41D5-B468-28B7D409E3E4}"/>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0" name="Object 9" hidden="1">
                        <a:extLst>
                          <a:ext uri="{FF2B5EF4-FFF2-40B4-BE49-F238E27FC236}">
                            <a16:creationId xmlns:a16="http://schemas.microsoft.com/office/drawing/2014/main" id="{2C3773C1-025A-41D5-B468-28B7D409E3E4}"/>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8F3EF9-63B3-478B-8350-ABBA8B9B9C50}"/>
              </a:ext>
            </a:extLst>
          </p:cNvPr>
          <p:cNvSpPr>
            <a:spLocks noGrp="1"/>
          </p:cNvSpPr>
          <p:nvPr>
            <p:ph type="title"/>
          </p:nvPr>
        </p:nvSpPr>
        <p:spPr>
          <a:xfrm>
            <a:off x="2706912" y="119223"/>
            <a:ext cx="9011477" cy="563563"/>
          </a:xfrm>
          <a:effectLst>
            <a:outerShdw blurRad="50800" dist="38100" dir="2700000" algn="tl" rotWithShape="0">
              <a:prstClr val="black">
                <a:alpha val="40000"/>
              </a:prstClr>
            </a:outerShdw>
          </a:effectLst>
        </p:spPr>
        <p:txBody>
          <a:bodyPr vert="horz">
            <a:noAutofit/>
          </a:bodyPr>
          <a:lstStyle/>
          <a:p>
            <a:r>
              <a:rPr lang="en-US" sz="2800" b="0" dirty="0">
                <a:solidFill>
                  <a:srgbClr val="002060"/>
                </a:solidFill>
              </a:rPr>
              <a:t>Shared Culture and Mission</a:t>
            </a:r>
          </a:p>
        </p:txBody>
      </p:sp>
      <p:sp>
        <p:nvSpPr>
          <p:cNvPr id="3" name="Content Placeholder 2">
            <a:extLst>
              <a:ext uri="{FF2B5EF4-FFF2-40B4-BE49-F238E27FC236}">
                <a16:creationId xmlns:a16="http://schemas.microsoft.com/office/drawing/2014/main" id="{C628EE88-EAF6-4E32-950C-CF0F6E1E0ACC}"/>
              </a:ext>
            </a:extLst>
          </p:cNvPr>
          <p:cNvSpPr>
            <a:spLocks noGrp="1"/>
          </p:cNvSpPr>
          <p:nvPr>
            <p:ph idx="1"/>
          </p:nvPr>
        </p:nvSpPr>
        <p:spPr>
          <a:xfrm>
            <a:off x="564991" y="3628516"/>
            <a:ext cx="5104784" cy="2848013"/>
          </a:xfrm>
        </p:spPr>
        <p:txBody>
          <a:bodyPr>
            <a:noAutofit/>
          </a:bodyPr>
          <a:lstStyle/>
          <a:p>
            <a:pPr>
              <a:spcBef>
                <a:spcPts val="0"/>
              </a:spcBef>
              <a:spcAft>
                <a:spcPts val="800"/>
              </a:spcAft>
              <a:buFont typeface="Wingdings" panose="05000000000000000000" pitchFamily="2" charset="2"/>
              <a:buChar char="§"/>
            </a:pPr>
            <a:r>
              <a:rPr lang="en-US" sz="1733" dirty="0">
                <a:latin typeface="Arial" panose="020B0604020202020204" pitchFamily="34" charset="0"/>
                <a:cs typeface="Arial" panose="020B0604020202020204" pitchFamily="34" charset="0"/>
              </a:rPr>
              <a:t>Commitment, pride and ownership</a:t>
            </a:r>
          </a:p>
          <a:p>
            <a:pPr>
              <a:spcBef>
                <a:spcPts val="0"/>
              </a:spcBef>
              <a:spcAft>
                <a:spcPts val="800"/>
              </a:spcAft>
              <a:buFont typeface="Wingdings" panose="05000000000000000000" pitchFamily="2" charset="2"/>
              <a:buChar char="§"/>
            </a:pPr>
            <a:r>
              <a:rPr lang="en-US" sz="1733" dirty="0">
                <a:latin typeface="Arial" panose="020B0604020202020204" pitchFamily="34" charset="0"/>
                <a:cs typeface="Arial" panose="020B0604020202020204" pitchFamily="34" charset="0"/>
              </a:rPr>
              <a:t>Uncompromising dedication to customers</a:t>
            </a:r>
          </a:p>
          <a:p>
            <a:pPr>
              <a:spcBef>
                <a:spcPts val="0"/>
              </a:spcBef>
              <a:spcAft>
                <a:spcPts val="800"/>
              </a:spcAft>
              <a:buFont typeface="Wingdings" panose="05000000000000000000" pitchFamily="2" charset="2"/>
              <a:buChar char="§"/>
            </a:pPr>
            <a:r>
              <a:rPr lang="en-US" sz="1733" dirty="0">
                <a:latin typeface="Arial" panose="020B0604020202020204" pitchFamily="34" charset="0"/>
                <a:cs typeface="Arial" panose="020B0604020202020204" pitchFamily="34" charset="0"/>
              </a:rPr>
              <a:t>Sustainability in workplace and community</a:t>
            </a:r>
          </a:p>
          <a:p>
            <a:pPr>
              <a:spcBef>
                <a:spcPts val="0"/>
              </a:spcBef>
              <a:spcAft>
                <a:spcPts val="800"/>
              </a:spcAft>
              <a:buFont typeface="Wingdings" panose="05000000000000000000" pitchFamily="2" charset="2"/>
              <a:buChar char="§"/>
            </a:pPr>
            <a:r>
              <a:rPr lang="en-US" sz="1733" dirty="0">
                <a:latin typeface="Arial" panose="020B0604020202020204" pitchFamily="34" charset="0"/>
                <a:cs typeface="Arial" panose="020B0604020202020204" pitchFamily="34" charset="0"/>
              </a:rPr>
              <a:t>Highest ethical standards</a:t>
            </a:r>
          </a:p>
          <a:p>
            <a:pPr>
              <a:spcBef>
                <a:spcPts val="0"/>
              </a:spcBef>
              <a:spcAft>
                <a:spcPts val="800"/>
              </a:spcAft>
              <a:buFont typeface="Wingdings" panose="05000000000000000000" pitchFamily="2" charset="2"/>
              <a:buChar char="§"/>
            </a:pPr>
            <a:r>
              <a:rPr lang="en-US" sz="1733" dirty="0">
                <a:latin typeface="Arial" panose="020B0604020202020204" pitchFamily="34" charset="0"/>
                <a:cs typeface="Arial" panose="020B0604020202020204" pitchFamily="34" charset="0"/>
              </a:rPr>
              <a:t>Quality in all things</a:t>
            </a:r>
          </a:p>
          <a:p>
            <a:pPr>
              <a:spcBef>
                <a:spcPts val="0"/>
              </a:spcBef>
              <a:spcAft>
                <a:spcPts val="800"/>
              </a:spcAft>
              <a:buFont typeface="Wingdings" panose="05000000000000000000" pitchFamily="2" charset="2"/>
              <a:buChar char="§"/>
            </a:pPr>
            <a:r>
              <a:rPr lang="en-US" sz="1733" dirty="0">
                <a:latin typeface="Arial" panose="020B0604020202020204" pitchFamily="34" charset="0"/>
                <a:cs typeface="Arial" panose="020B0604020202020204" pitchFamily="34" charset="0"/>
              </a:rPr>
              <a:t>Respect, teamwork and communication</a:t>
            </a:r>
          </a:p>
          <a:p>
            <a:pPr>
              <a:spcBef>
                <a:spcPts val="0"/>
              </a:spcBef>
              <a:spcAft>
                <a:spcPts val="800"/>
              </a:spcAft>
              <a:buFont typeface="Wingdings" panose="05000000000000000000" pitchFamily="2" charset="2"/>
              <a:buChar char="§"/>
            </a:pPr>
            <a:r>
              <a:rPr lang="en-US" sz="1733" dirty="0">
                <a:latin typeface="Arial" panose="020B0604020202020204" pitchFamily="34" charset="0"/>
                <a:cs typeface="Arial" panose="020B0604020202020204" pitchFamily="34" charset="0"/>
              </a:rPr>
              <a:t>Safe, healthy and productive workplace</a:t>
            </a:r>
          </a:p>
          <a:p>
            <a:pPr>
              <a:spcBef>
                <a:spcPts val="0"/>
              </a:spcBef>
              <a:spcAft>
                <a:spcPts val="800"/>
              </a:spcAft>
              <a:buFont typeface="Wingdings" panose="05000000000000000000" pitchFamily="2" charset="2"/>
              <a:buChar char="§"/>
            </a:pPr>
            <a:endParaRPr lang="en-US" sz="1733"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5F574FF-13C8-442B-8DA2-15F5ED4D4A75}"/>
              </a:ext>
            </a:extLst>
          </p:cNvPr>
          <p:cNvSpPr>
            <a:spLocks noGrp="1"/>
          </p:cNvSpPr>
          <p:nvPr>
            <p:ph type="sldNum" sz="quarter" idx="12"/>
          </p:nvPr>
        </p:nvSpPr>
        <p:spPr>
          <a:xfrm>
            <a:off x="8661399" y="4620757"/>
            <a:ext cx="533400" cy="273844"/>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C94749-F7FC-CC4F-B6A3-D5F2BA226FCC}" type="slidenum">
              <a:rPr lang="en-US" smtClean="0"/>
              <a:pPr/>
              <a:t>5</a:t>
            </a:fld>
            <a:endParaRPr lang="en-US" dirty="0"/>
          </a:p>
        </p:txBody>
      </p:sp>
      <p:sp>
        <p:nvSpPr>
          <p:cNvPr id="5" name="Content Placeholder 2">
            <a:extLst>
              <a:ext uri="{FF2B5EF4-FFF2-40B4-BE49-F238E27FC236}">
                <a16:creationId xmlns:a16="http://schemas.microsoft.com/office/drawing/2014/main" id="{EFEEF3E1-2D55-486A-8D0F-C41F86954EC7}"/>
              </a:ext>
            </a:extLst>
          </p:cNvPr>
          <p:cNvSpPr txBox="1">
            <a:spLocks/>
          </p:cNvSpPr>
          <p:nvPr/>
        </p:nvSpPr>
        <p:spPr bwMode="auto">
          <a:xfrm>
            <a:off x="564991" y="989070"/>
            <a:ext cx="10784472" cy="81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30188" indent="-230188" algn="l" rtl="0" eaLnBrk="0" fontAlgn="base" hangingPunct="0">
              <a:spcBef>
                <a:spcPct val="60000"/>
              </a:spcBef>
              <a:spcAft>
                <a:spcPct val="0"/>
              </a:spcAft>
              <a:buClr>
                <a:schemeClr val="accent1"/>
              </a:buClr>
              <a:buFont typeface="Symbol" pitchFamily="18" charset="2"/>
              <a:buChar char="·"/>
              <a:defRPr sz="2000">
                <a:solidFill>
                  <a:schemeClr val="tx1"/>
                </a:solidFill>
                <a:latin typeface="+mn-lt"/>
                <a:ea typeface="+mn-ea"/>
                <a:cs typeface="+mn-cs"/>
              </a:defRPr>
            </a:lvl1pPr>
            <a:lvl2pPr marL="577850" indent="-233363" algn="l" rtl="0" eaLnBrk="0" fontAlgn="base" hangingPunct="0">
              <a:spcBef>
                <a:spcPct val="30000"/>
              </a:spcBef>
              <a:spcAft>
                <a:spcPct val="0"/>
              </a:spcAft>
              <a:buClr>
                <a:schemeClr val="accent1"/>
              </a:buClr>
              <a:buFont typeface="Symbol" pitchFamily="18" charset="2"/>
              <a:buChar char="-"/>
              <a:defRPr>
                <a:solidFill>
                  <a:schemeClr val="tx1"/>
                </a:solidFill>
                <a:latin typeface="+mn-lt"/>
              </a:defRPr>
            </a:lvl2pPr>
            <a:lvl3pPr marL="909638" indent="-217488" algn="l" rtl="0" eaLnBrk="0" fontAlgn="base" hangingPunct="0">
              <a:spcBef>
                <a:spcPct val="30000"/>
              </a:spcBef>
              <a:spcAft>
                <a:spcPct val="0"/>
              </a:spcAft>
              <a:buClr>
                <a:schemeClr val="accent1"/>
              </a:buClr>
              <a:buFont typeface="Wingdings" pitchFamily="2" charset="2"/>
              <a:buChar char="§"/>
              <a:defRPr sz="1600">
                <a:solidFill>
                  <a:schemeClr val="tx1"/>
                </a:solidFill>
                <a:latin typeface="+mn-lt"/>
              </a:defRPr>
            </a:lvl3pPr>
            <a:lvl4pPr marL="1255713" indent="-231775" algn="l" rtl="0" eaLnBrk="0" fontAlgn="base" hangingPunct="0">
              <a:spcBef>
                <a:spcPct val="30000"/>
              </a:spcBef>
              <a:spcAft>
                <a:spcPct val="0"/>
              </a:spcAft>
              <a:buClr>
                <a:schemeClr val="accent1"/>
              </a:buClr>
              <a:buFont typeface="Symbol" pitchFamily="18" charset="2"/>
              <a:buChar char="-"/>
              <a:defRPr sz="1400">
                <a:solidFill>
                  <a:schemeClr val="tx1"/>
                </a:solidFill>
                <a:latin typeface="+mn-lt"/>
              </a:defRPr>
            </a:lvl4pPr>
            <a:lvl5pPr marL="1601788" indent="-231775" algn="l" rtl="0" eaLnBrk="0" fontAlgn="base" hangingPunct="0">
              <a:spcBef>
                <a:spcPct val="30000"/>
              </a:spcBef>
              <a:spcAft>
                <a:spcPct val="0"/>
              </a:spcAft>
              <a:buClr>
                <a:schemeClr val="accent1"/>
              </a:buClr>
              <a:buFont typeface="Symbol" pitchFamily="18" charset="2"/>
              <a:buChar char="·"/>
              <a:defRPr sz="1400">
                <a:solidFill>
                  <a:schemeClr val="tx1"/>
                </a:solidFill>
                <a:latin typeface="+mn-lt"/>
              </a:defRPr>
            </a:lvl5pPr>
            <a:lvl6pPr marL="2058988" indent="-231775" algn="l" rtl="0" fontAlgn="base">
              <a:spcBef>
                <a:spcPct val="30000"/>
              </a:spcBef>
              <a:spcAft>
                <a:spcPct val="0"/>
              </a:spcAft>
              <a:buClr>
                <a:schemeClr val="accent1"/>
              </a:buClr>
              <a:buFont typeface="Symbol" pitchFamily="18" charset="2"/>
              <a:buChar char="·"/>
              <a:defRPr sz="1400">
                <a:solidFill>
                  <a:schemeClr val="tx1"/>
                </a:solidFill>
                <a:latin typeface="+mn-lt"/>
              </a:defRPr>
            </a:lvl6pPr>
            <a:lvl7pPr marL="2516188" indent="-231775" algn="l" rtl="0" fontAlgn="base">
              <a:spcBef>
                <a:spcPct val="30000"/>
              </a:spcBef>
              <a:spcAft>
                <a:spcPct val="0"/>
              </a:spcAft>
              <a:buClr>
                <a:schemeClr val="accent1"/>
              </a:buClr>
              <a:buFont typeface="Symbol" pitchFamily="18" charset="2"/>
              <a:buChar char="·"/>
              <a:defRPr sz="1400">
                <a:solidFill>
                  <a:schemeClr val="tx1"/>
                </a:solidFill>
                <a:latin typeface="+mn-lt"/>
              </a:defRPr>
            </a:lvl7pPr>
            <a:lvl8pPr marL="2973388" indent="-231775" algn="l" rtl="0" fontAlgn="base">
              <a:spcBef>
                <a:spcPct val="30000"/>
              </a:spcBef>
              <a:spcAft>
                <a:spcPct val="0"/>
              </a:spcAft>
              <a:buClr>
                <a:schemeClr val="accent1"/>
              </a:buClr>
              <a:buFont typeface="Symbol" pitchFamily="18" charset="2"/>
              <a:buChar char="·"/>
              <a:defRPr sz="1400">
                <a:solidFill>
                  <a:schemeClr val="tx1"/>
                </a:solidFill>
                <a:latin typeface="+mn-lt"/>
              </a:defRPr>
            </a:lvl8pPr>
            <a:lvl9pPr marL="3430588" indent="-231775" algn="l" rtl="0" fontAlgn="base">
              <a:spcBef>
                <a:spcPct val="30000"/>
              </a:spcBef>
              <a:spcAft>
                <a:spcPct val="0"/>
              </a:spcAft>
              <a:buClr>
                <a:schemeClr val="accent1"/>
              </a:buClr>
              <a:buFont typeface="Symbol" pitchFamily="18" charset="2"/>
              <a:buChar char="·"/>
              <a:defRPr sz="1400">
                <a:solidFill>
                  <a:schemeClr val="tx1"/>
                </a:solidFill>
                <a:latin typeface="+mn-lt"/>
              </a:defRPr>
            </a:lvl9pPr>
          </a:lstStyle>
          <a:p>
            <a:pPr marL="0" indent="0">
              <a:spcBef>
                <a:spcPts val="0"/>
              </a:spcBef>
              <a:spcAft>
                <a:spcPts val="1600"/>
              </a:spcAft>
              <a:buNone/>
              <a:defRPr/>
            </a:pPr>
            <a:r>
              <a:rPr lang="en-US" sz="1733" i="1" kern="0" dirty="0" err="1">
                <a:latin typeface="Arial" panose="020B0604020202020204" pitchFamily="34" charset="0"/>
                <a:cs typeface="Arial" panose="020B0604020202020204" pitchFamily="34" charset="0"/>
              </a:rPr>
              <a:t>Sundyne’s</a:t>
            </a:r>
            <a:r>
              <a:rPr lang="en-US" sz="1733" i="1" kern="0" dirty="0">
                <a:latin typeface="Arial" panose="020B0604020202020204" pitchFamily="34" charset="0"/>
                <a:cs typeface="Arial" panose="020B0604020202020204" pitchFamily="34" charset="0"/>
              </a:rPr>
              <a:t> 800 global employees are unified by a common goal and shared values.  These core principles are a clear set of shared beliefs that guide our every action.</a:t>
            </a:r>
          </a:p>
        </p:txBody>
      </p:sp>
      <p:sp>
        <p:nvSpPr>
          <p:cNvPr id="6" name="Rectangle 5">
            <a:extLst>
              <a:ext uri="{FF2B5EF4-FFF2-40B4-BE49-F238E27FC236}">
                <a16:creationId xmlns:a16="http://schemas.microsoft.com/office/drawing/2014/main" id="{E9DCF302-F334-430A-8392-2CBC489FF50D}"/>
              </a:ext>
            </a:extLst>
          </p:cNvPr>
          <p:cNvSpPr/>
          <p:nvPr/>
        </p:nvSpPr>
        <p:spPr>
          <a:xfrm>
            <a:off x="437389" y="1977966"/>
            <a:ext cx="11686877" cy="1159035"/>
          </a:xfrm>
          <a:prstGeom prst="rect">
            <a:avLst/>
          </a:prstGeom>
        </p:spPr>
        <p:txBody>
          <a:bodyPr wrap="square">
            <a:spAutoFit/>
          </a:bodyPr>
          <a:lstStyle/>
          <a:p>
            <a:r>
              <a:rPr lang="en-US" sz="1733" dirty="0" err="1">
                <a:latin typeface="Arial" panose="020B0604020202020204" pitchFamily="34" charset="0"/>
                <a:cs typeface="Arial" panose="020B0604020202020204" pitchFamily="34" charset="0"/>
              </a:rPr>
              <a:t>Sundyne</a:t>
            </a:r>
            <a:r>
              <a:rPr lang="en-US" sz="1733" dirty="0">
                <a:latin typeface="Arial" panose="020B0604020202020204" pitchFamily="34" charset="0"/>
                <a:cs typeface="Arial" panose="020B0604020202020204" pitchFamily="34" charset="0"/>
              </a:rPr>
              <a:t> seeks to be recognized worldwide for category defining brands known for quality, reliability, value and performance.  We aspire to be seen by our customers as the leading solution when they have mission critical needs in their most demanding and harshest operating environments, where the consequences of failure are severe and where reliability, uptime and durability are paramount.</a:t>
            </a:r>
          </a:p>
        </p:txBody>
      </p:sp>
      <p:sp>
        <p:nvSpPr>
          <p:cNvPr id="7" name="TextBox 6">
            <a:extLst>
              <a:ext uri="{FF2B5EF4-FFF2-40B4-BE49-F238E27FC236}">
                <a16:creationId xmlns:a16="http://schemas.microsoft.com/office/drawing/2014/main" id="{523AEAED-3B95-4974-879A-2C1F5B03779C}"/>
              </a:ext>
            </a:extLst>
          </p:cNvPr>
          <p:cNvSpPr txBox="1"/>
          <p:nvPr/>
        </p:nvSpPr>
        <p:spPr>
          <a:xfrm>
            <a:off x="406399" y="1668561"/>
            <a:ext cx="3911600" cy="400110"/>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Statement of Purpose</a:t>
            </a:r>
          </a:p>
        </p:txBody>
      </p:sp>
      <p:sp>
        <p:nvSpPr>
          <p:cNvPr id="8" name="TextBox 7">
            <a:extLst>
              <a:ext uri="{FF2B5EF4-FFF2-40B4-BE49-F238E27FC236}">
                <a16:creationId xmlns:a16="http://schemas.microsoft.com/office/drawing/2014/main" id="{A4920666-CE54-4319-B1AE-003282CD3B5F}"/>
              </a:ext>
            </a:extLst>
          </p:cNvPr>
          <p:cNvSpPr txBox="1"/>
          <p:nvPr/>
        </p:nvSpPr>
        <p:spPr>
          <a:xfrm>
            <a:off x="457212" y="3266169"/>
            <a:ext cx="3911600" cy="400110"/>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Core Values</a:t>
            </a:r>
          </a:p>
        </p:txBody>
      </p:sp>
      <p:pic>
        <p:nvPicPr>
          <p:cNvPr id="14" name="Picture 13">
            <a:extLst>
              <a:ext uri="{FF2B5EF4-FFF2-40B4-BE49-F238E27FC236}">
                <a16:creationId xmlns:a16="http://schemas.microsoft.com/office/drawing/2014/main" id="{2A3D28CC-E174-48D9-8827-5D9503D322A7}"/>
              </a:ext>
            </a:extLst>
          </p:cNvPr>
          <p:cNvPicPr>
            <a:picLocks noChangeAspect="1"/>
          </p:cNvPicPr>
          <p:nvPr/>
        </p:nvPicPr>
        <p:blipFill>
          <a:blip r:embed="rId6"/>
          <a:stretch>
            <a:fillRect/>
          </a:stretch>
        </p:blipFill>
        <p:spPr>
          <a:xfrm>
            <a:off x="5486732" y="4154203"/>
            <a:ext cx="2845420" cy="2134065"/>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6E3D4C5-20BE-470C-A292-A91C342102B5}"/>
              </a:ext>
            </a:extLst>
          </p:cNvPr>
          <p:cNvPicPr>
            <a:picLocks noChangeAspect="1"/>
          </p:cNvPicPr>
          <p:nvPr/>
        </p:nvPicPr>
        <p:blipFill>
          <a:blip r:embed="rId7"/>
          <a:stretch>
            <a:fillRect/>
          </a:stretch>
        </p:blipFill>
        <p:spPr>
          <a:xfrm>
            <a:off x="8458826" y="5208039"/>
            <a:ext cx="1602884" cy="1063665"/>
          </a:xfrm>
          <a:prstGeom prst="rect">
            <a:avLst/>
          </a:prstGeom>
        </p:spPr>
      </p:pic>
      <p:pic>
        <p:nvPicPr>
          <p:cNvPr id="11" name="Picture 10">
            <a:extLst>
              <a:ext uri="{FF2B5EF4-FFF2-40B4-BE49-F238E27FC236}">
                <a16:creationId xmlns:a16="http://schemas.microsoft.com/office/drawing/2014/main" id="{F22EECBC-1036-4071-8ECF-CF3CA31A63CE}"/>
              </a:ext>
            </a:extLst>
          </p:cNvPr>
          <p:cNvPicPr>
            <a:picLocks noChangeAspect="1"/>
          </p:cNvPicPr>
          <p:nvPr/>
        </p:nvPicPr>
        <p:blipFill>
          <a:blip r:embed="rId8"/>
          <a:stretch>
            <a:fillRect/>
          </a:stretch>
        </p:blipFill>
        <p:spPr>
          <a:xfrm>
            <a:off x="7212650" y="2999103"/>
            <a:ext cx="3192744" cy="2127165"/>
          </a:xfrm>
          <a:prstGeom prst="rect">
            <a:avLst/>
          </a:prstGeom>
        </p:spPr>
      </p:pic>
      <p:pic>
        <p:nvPicPr>
          <p:cNvPr id="15" name="Picture 14" descr="A picture containing person, indoor, person, preparing&#10;&#10;Description automatically generated">
            <a:extLst>
              <a:ext uri="{FF2B5EF4-FFF2-40B4-BE49-F238E27FC236}">
                <a16:creationId xmlns:a16="http://schemas.microsoft.com/office/drawing/2014/main" id="{64FA5876-D845-4FD0-9704-FA60760BD8A2}"/>
              </a:ext>
            </a:extLst>
          </p:cNvPr>
          <p:cNvPicPr>
            <a:picLocks noChangeAspect="1"/>
          </p:cNvPicPr>
          <p:nvPr/>
        </p:nvPicPr>
        <p:blipFill>
          <a:blip r:embed="rId9"/>
          <a:stretch>
            <a:fillRect/>
          </a:stretch>
        </p:blipFill>
        <p:spPr>
          <a:xfrm>
            <a:off x="10199780" y="3613073"/>
            <a:ext cx="1759884" cy="2641477"/>
          </a:xfrm>
          <a:prstGeom prst="rect">
            <a:avLst/>
          </a:prstGeom>
        </p:spPr>
      </p:pic>
    </p:spTree>
    <p:extLst>
      <p:ext uri="{BB962C8B-B14F-4D97-AF65-F5344CB8AC3E}">
        <p14:creationId xmlns:p14="http://schemas.microsoft.com/office/powerpoint/2010/main" val="268463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AC30541-FF16-48CF-94C6-9B6AD23B6A3E}"/>
              </a:ext>
            </a:extLst>
          </p:cNvPr>
          <p:cNvGraphicFramePr>
            <a:graphicFrameLocks noChangeAspect="1"/>
          </p:cNvGraphicFramePr>
          <p:nvPr>
            <p:custDataLst>
              <p:tags r:id="rId1"/>
            </p:custDataLst>
          </p:nvPr>
        </p:nvGraphicFramePr>
        <p:xfrm>
          <a:off x="1525588" y="85883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9AC30541-FF16-48CF-94C6-9B6AD23B6A3E}"/>
                          </a:ext>
                        </a:extLst>
                      </p:cNvPr>
                      <p:cNvPicPr/>
                      <p:nvPr/>
                    </p:nvPicPr>
                    <p:blipFill>
                      <a:blip r:embed="rId4"/>
                      <a:stretch>
                        <a:fillRect/>
                      </a:stretch>
                    </p:blipFill>
                    <p:spPr>
                      <a:xfrm>
                        <a:off x="1525588" y="858838"/>
                        <a:ext cx="1588" cy="1588"/>
                      </a:xfrm>
                      <a:prstGeom prst="rect">
                        <a:avLst/>
                      </a:prstGeom>
                    </p:spPr>
                  </p:pic>
                </p:oleObj>
              </mc:Fallback>
            </mc:AlternateContent>
          </a:graphicData>
        </a:graphic>
      </p:graphicFrame>
      <p:sp>
        <p:nvSpPr>
          <p:cNvPr id="4099" name="Rectangle 3"/>
          <p:cNvSpPr>
            <a:spLocks noGrp="1" noChangeArrowheads="1"/>
          </p:cNvSpPr>
          <p:nvPr>
            <p:ph idx="1"/>
          </p:nvPr>
        </p:nvSpPr>
        <p:spPr>
          <a:xfrm>
            <a:off x="530300" y="1043275"/>
            <a:ext cx="5385550" cy="4093807"/>
          </a:xfrm>
        </p:spPr>
        <p:txBody>
          <a:bodyPr>
            <a:noAutofit/>
          </a:bodyPr>
          <a:lstStyle/>
          <a:p>
            <a:pPr>
              <a:spcBef>
                <a:spcPts val="0"/>
              </a:spcBef>
              <a:spcAft>
                <a:spcPts val="1400"/>
              </a:spcAft>
              <a:defRPr/>
            </a:pPr>
            <a:r>
              <a:rPr lang="en-US" sz="1800" kern="0" dirty="0">
                <a:latin typeface="Arial" panose="020B0604020202020204" pitchFamily="34" charset="0"/>
                <a:cs typeface="Arial" panose="020B0604020202020204" pitchFamily="34" charset="0"/>
              </a:rPr>
              <a:t>Sundyne designs, manufactures and services precision-engineered centrifugal pumps, centrifugal and diaphragm compressors around the world and across industries</a:t>
            </a:r>
          </a:p>
          <a:p>
            <a:pPr>
              <a:spcBef>
                <a:spcPts val="0"/>
              </a:spcBef>
              <a:spcAft>
                <a:spcPts val="1400"/>
              </a:spcAft>
              <a:defRPr/>
            </a:pPr>
            <a:r>
              <a:rPr lang="en-US" sz="1800" kern="0" dirty="0">
                <a:latin typeface="Arial" panose="020B0604020202020204" pitchFamily="34" charset="0"/>
                <a:cs typeface="Arial" panose="020B0604020202020204" pitchFamily="34" charset="0"/>
              </a:rPr>
              <a:t>The Company’s heritage is in low flow, high head pump technology and has grown to a suite of complex flow control solutions</a:t>
            </a:r>
          </a:p>
          <a:p>
            <a:pPr>
              <a:spcBef>
                <a:spcPts val="0"/>
              </a:spcBef>
              <a:spcAft>
                <a:spcPts val="1400"/>
              </a:spcAft>
              <a:defRPr/>
            </a:pPr>
            <a:r>
              <a:rPr lang="en-US" sz="1800" kern="0" dirty="0">
                <a:latin typeface="Arial" panose="020B0604020202020204" pitchFamily="34" charset="0"/>
                <a:cs typeface="Arial" panose="020B0604020202020204" pitchFamily="34" charset="0"/>
              </a:rPr>
              <a:t>Sundyne traces its roots to the 1950s in the aerospace industry.  Those early engineers recognized the value of their initial products outside of aerospace and formed what would later become Sundyne</a:t>
            </a:r>
          </a:p>
          <a:p>
            <a:pPr>
              <a:spcBef>
                <a:spcPts val="0"/>
              </a:spcBef>
              <a:spcAft>
                <a:spcPts val="1400"/>
              </a:spcAft>
              <a:defRPr/>
            </a:pPr>
            <a:r>
              <a:rPr lang="en-US" sz="1800" kern="0" dirty="0">
                <a:latin typeface="Arial" panose="020B0604020202020204" pitchFamily="34" charset="0"/>
                <a:cs typeface="Arial" panose="020B0604020202020204" pitchFamily="34" charset="0"/>
              </a:rPr>
              <a:t>While the business has evolved, its focus on technology and engineering excellence has not changed, as Sundyne seeks to be a critical partner to its customers for their most demanding applications</a:t>
            </a:r>
          </a:p>
        </p:txBody>
      </p:sp>
      <p:sp>
        <p:nvSpPr>
          <p:cNvPr id="4100" name="Date Placeholder 3"/>
          <p:cNvSpPr>
            <a:spLocks noGrp="1"/>
          </p:cNvSpPr>
          <p:nvPr>
            <p:ph type="dt" sz="quarter" idx="4294967295"/>
          </p:nvPr>
        </p:nvSpPr>
        <p:spPr bwMode="auto">
          <a:xfrm>
            <a:off x="0" y="5545138"/>
            <a:ext cx="1428750" cy="342900"/>
          </a:xfrm>
          <a:prstGeom prst="rect">
            <a:avLst/>
          </a:prstGeom>
          <a:noFill/>
          <a:ln>
            <a:miter lim="800000"/>
            <a:headEnd/>
            <a:tailEnd/>
          </a:ln>
        </p:spPr>
        <p:txBody>
          <a:bodyPr/>
          <a:lstStyle/>
          <a:p>
            <a:endParaRPr lang="en-US">
              <a:latin typeface="Arial" charset="0"/>
            </a:endParaRPr>
          </a:p>
          <a:p>
            <a:endParaRPr lang="en-US" sz="1050"/>
          </a:p>
        </p:txBody>
      </p:sp>
      <p:pic>
        <p:nvPicPr>
          <p:cNvPr id="3" name="Picture 2" descr="Sundyne High-Speed Impeller&#10;&#10;Description automatically generated">
            <a:extLst>
              <a:ext uri="{FF2B5EF4-FFF2-40B4-BE49-F238E27FC236}">
                <a16:creationId xmlns:a16="http://schemas.microsoft.com/office/drawing/2014/main" id="{446B64A2-52A4-4FFC-8361-DADC0AD88F59}"/>
              </a:ext>
            </a:extLst>
          </p:cNvPr>
          <p:cNvPicPr>
            <a:picLocks noChangeAspect="1"/>
          </p:cNvPicPr>
          <p:nvPr/>
        </p:nvPicPr>
        <p:blipFill>
          <a:blip r:embed="rId5"/>
          <a:stretch>
            <a:fillRect/>
          </a:stretch>
        </p:blipFill>
        <p:spPr>
          <a:xfrm>
            <a:off x="6218601" y="933075"/>
            <a:ext cx="5163016" cy="4646714"/>
          </a:xfrm>
          <a:prstGeom prst="rect">
            <a:avLst/>
          </a:prstGeom>
        </p:spPr>
      </p:pic>
      <p:sp>
        <p:nvSpPr>
          <p:cNvPr id="2" name="Title 1">
            <a:extLst>
              <a:ext uri="{FF2B5EF4-FFF2-40B4-BE49-F238E27FC236}">
                <a16:creationId xmlns:a16="http://schemas.microsoft.com/office/drawing/2014/main" id="{6E2DB803-2D23-9596-0520-DC29FC098F87}"/>
              </a:ext>
            </a:extLst>
          </p:cNvPr>
          <p:cNvSpPr txBox="1">
            <a:spLocks/>
          </p:cNvSpPr>
          <p:nvPr/>
        </p:nvSpPr>
        <p:spPr>
          <a:xfrm>
            <a:off x="2672866" y="3176"/>
            <a:ext cx="8566639" cy="911226"/>
          </a:xfrm>
          <a:prstGeom prst="rect">
            <a:avLst/>
          </a:prstGeom>
        </p:spPr>
        <p:txBody>
          <a:bodyPr vert="horz" lIns="91440" tIns="45720" rIns="91440" bIns="45720" rtlCol="0" anchor="ctr">
            <a:normAutofit/>
          </a:bodyPr>
          <a:lstStyle>
            <a:lvl1pPr algn="r" defTabSz="685800" rtl="0" eaLnBrk="1" latinLnBrk="0" hangingPunct="1">
              <a:lnSpc>
                <a:spcPct val="90000"/>
              </a:lnSpc>
              <a:spcBef>
                <a:spcPct val="0"/>
              </a:spcBef>
              <a:buNone/>
              <a:defRPr sz="1800" b="1" kern="1200">
                <a:solidFill>
                  <a:srgbClr val="003B5E"/>
                </a:solidFill>
                <a:latin typeface="+mn-lt"/>
                <a:ea typeface="+mj-ea"/>
                <a:cs typeface="+mj-cs"/>
              </a:defRPr>
            </a:lvl1pPr>
          </a:lstStyle>
          <a:p>
            <a:r>
              <a:rPr lang="en-US" sz="2800"/>
              <a:t>Sundyne Overview</a:t>
            </a:r>
            <a:endParaRPr lang="en-US" sz="2800" dirty="0"/>
          </a:p>
        </p:txBody>
      </p:sp>
      <p:sp>
        <p:nvSpPr>
          <p:cNvPr id="4" name="Rectangle 3">
            <a:extLst>
              <a:ext uri="{FF2B5EF4-FFF2-40B4-BE49-F238E27FC236}">
                <a16:creationId xmlns:a16="http://schemas.microsoft.com/office/drawing/2014/main" id="{D3DB8AA6-115C-FD83-794C-17C93585B709}"/>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7669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8E1803-82AF-C69F-0E8C-3FA212EA8755}"/>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88986-E352-A818-ADAC-491D83E21E49}"/>
              </a:ext>
            </a:extLst>
          </p:cNvPr>
          <p:cNvSpPr>
            <a:spLocks noGrp="1"/>
          </p:cNvSpPr>
          <p:nvPr>
            <p:ph type="title"/>
          </p:nvPr>
        </p:nvSpPr>
        <p:spPr/>
        <p:txBody>
          <a:bodyPr>
            <a:normAutofit/>
          </a:bodyPr>
          <a:lstStyle/>
          <a:p>
            <a:pPr algn="r"/>
            <a:r>
              <a:rPr lang="en-US" sz="2800" dirty="0"/>
              <a:t>Sundyne Overview</a:t>
            </a:r>
          </a:p>
        </p:txBody>
      </p:sp>
      <p:sp>
        <p:nvSpPr>
          <p:cNvPr id="3" name="Slide Number Placeholder 2">
            <a:extLst>
              <a:ext uri="{FF2B5EF4-FFF2-40B4-BE49-F238E27FC236}">
                <a16:creationId xmlns:a16="http://schemas.microsoft.com/office/drawing/2014/main" id="{EC39C687-4DA5-72A8-98A3-CA01F842EC28}"/>
              </a:ext>
            </a:extLst>
          </p:cNvPr>
          <p:cNvSpPr>
            <a:spLocks noGrp="1"/>
          </p:cNvSpPr>
          <p:nvPr>
            <p:ph type="sldNum" sz="quarter" idx="4"/>
          </p:nvPr>
        </p:nvSpPr>
        <p:spPr>
          <a:xfrm>
            <a:off x="9191513" y="65092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3B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F27045-472C-0143-AD26-47879978BF19}" type="slidenum">
              <a:rPr lang="en-US" smtClean="0"/>
              <a:pPr/>
              <a:t>7</a:t>
            </a:fld>
            <a:endParaRPr lang="en-US"/>
          </a:p>
        </p:txBody>
      </p:sp>
      <p:sp>
        <p:nvSpPr>
          <p:cNvPr id="4" name="Rectangle 3">
            <a:extLst>
              <a:ext uri="{FF2B5EF4-FFF2-40B4-BE49-F238E27FC236}">
                <a16:creationId xmlns:a16="http://schemas.microsoft.com/office/drawing/2014/main" id="{4AC59DC0-B78F-A94F-7857-F1C1FEA39933}"/>
              </a:ext>
            </a:extLst>
          </p:cNvPr>
          <p:cNvSpPr txBox="1">
            <a:spLocks noChangeArrowheads="1"/>
          </p:cNvSpPr>
          <p:nvPr/>
        </p:nvSpPr>
        <p:spPr>
          <a:xfrm>
            <a:off x="6956185" y="979248"/>
            <a:ext cx="4359074" cy="214215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1400"/>
              </a:spcAft>
              <a:defRPr/>
            </a:pPr>
            <a:r>
              <a:rPr lang="en-US" sz="1800" kern="0" dirty="0">
                <a:latin typeface="Arial" panose="020B0604020202020204" pitchFamily="34" charset="0"/>
                <a:cs typeface="Arial" panose="020B0604020202020204" pitchFamily="34" charset="0"/>
              </a:rPr>
              <a:t>Sundyne engineers, </a:t>
            </a:r>
            <a:r>
              <a:rPr lang="en-US" sz="1800" dirty="0">
                <a:latin typeface="Arial" panose="020B0604020202020204" pitchFamily="34" charset="0"/>
                <a:cs typeface="Arial" panose="020B0604020202020204" pitchFamily="34" charset="0"/>
              </a:rPr>
              <a:t>designs &amp; manufactures both Pumps and Compressors</a:t>
            </a:r>
          </a:p>
          <a:p>
            <a:pPr>
              <a:spcBef>
                <a:spcPts val="0"/>
              </a:spcBef>
              <a:spcAft>
                <a:spcPts val="1400"/>
              </a:spcAft>
              <a:defRPr/>
            </a:pPr>
            <a:r>
              <a:rPr lang="en-US" sz="1800" kern="0" dirty="0">
                <a:latin typeface="Arial" panose="020B0604020202020204" pitchFamily="34" charset="0"/>
                <a:cs typeface="Arial" panose="020B0604020202020204" pitchFamily="34" charset="0"/>
              </a:rPr>
              <a:t>Headquartered in Arvada CO</a:t>
            </a:r>
          </a:p>
          <a:p>
            <a:pPr>
              <a:spcBef>
                <a:spcPts val="0"/>
              </a:spcBef>
              <a:spcAft>
                <a:spcPts val="1400"/>
              </a:spcAft>
              <a:defRPr/>
            </a:pPr>
            <a:r>
              <a:rPr lang="en-US" sz="1800" dirty="0">
                <a:latin typeface="Arial" panose="020B0604020202020204" pitchFamily="34" charset="0"/>
                <a:cs typeface="Arial" panose="020B0604020202020204" pitchFamily="34" charset="0"/>
              </a:rPr>
              <a:t>The Sundyne brand traces its roots back to 1957</a:t>
            </a:r>
            <a:endParaRPr lang="en-US" sz="1800" kern="0" dirty="0">
              <a:latin typeface="Arial" panose="020B0604020202020204" pitchFamily="34" charset="0"/>
              <a:cs typeface="Arial" panose="020B0604020202020204" pitchFamily="34" charset="0"/>
            </a:endParaRPr>
          </a:p>
          <a:p>
            <a:pPr marL="0" indent="0">
              <a:spcBef>
                <a:spcPts val="0"/>
              </a:spcBef>
              <a:spcAft>
                <a:spcPts val="1400"/>
              </a:spcAft>
              <a:buFont typeface="Arial" panose="020B0604020202020204" pitchFamily="34" charset="0"/>
              <a:buNone/>
              <a:defRPr/>
            </a:pPr>
            <a:endParaRPr lang="en-US" sz="1300" kern="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3361BAF7-B6B1-F89B-3C71-EDB2C461BAD0}"/>
              </a:ext>
            </a:extLst>
          </p:cNvPr>
          <p:cNvSpPr txBox="1">
            <a:spLocks/>
          </p:cNvSpPr>
          <p:nvPr/>
        </p:nvSpPr>
        <p:spPr>
          <a:xfrm>
            <a:off x="0" y="6470431"/>
            <a:ext cx="533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C94749-F7FC-CC4F-B6A3-D5F2BA226FCC}" type="slidenum">
              <a:rPr lang="en-US" smtClean="0"/>
              <a:pPr/>
              <a:t>7</a:t>
            </a:fld>
            <a:endParaRPr lang="en-US" dirty="0"/>
          </a:p>
        </p:txBody>
      </p:sp>
      <p:pic>
        <p:nvPicPr>
          <p:cNvPr id="6" name="object 12">
            <a:extLst>
              <a:ext uri="{FF2B5EF4-FFF2-40B4-BE49-F238E27FC236}">
                <a16:creationId xmlns:a16="http://schemas.microsoft.com/office/drawing/2014/main" id="{079F92E0-1555-41DC-E66A-2E0373550420}"/>
              </a:ext>
            </a:extLst>
          </p:cNvPr>
          <p:cNvPicPr/>
          <p:nvPr/>
        </p:nvPicPr>
        <p:blipFill>
          <a:blip r:embed="rId2" cstate="print"/>
          <a:stretch>
            <a:fillRect/>
          </a:stretch>
        </p:blipFill>
        <p:spPr>
          <a:xfrm>
            <a:off x="554180" y="914402"/>
            <a:ext cx="5341462" cy="3369850"/>
          </a:xfrm>
          <a:prstGeom prst="rect">
            <a:avLst/>
          </a:prstGeom>
        </p:spPr>
      </p:pic>
      <p:pic>
        <p:nvPicPr>
          <p:cNvPr id="7" name="object 4">
            <a:extLst>
              <a:ext uri="{FF2B5EF4-FFF2-40B4-BE49-F238E27FC236}">
                <a16:creationId xmlns:a16="http://schemas.microsoft.com/office/drawing/2014/main" id="{1169D2D7-0329-63AB-D238-081CEF62BF14}"/>
              </a:ext>
            </a:extLst>
          </p:cNvPr>
          <p:cNvPicPr/>
          <p:nvPr/>
        </p:nvPicPr>
        <p:blipFill>
          <a:blip r:embed="rId3" cstate="print"/>
          <a:stretch>
            <a:fillRect/>
          </a:stretch>
        </p:blipFill>
        <p:spPr>
          <a:xfrm>
            <a:off x="6533968" y="3074110"/>
            <a:ext cx="5103852" cy="3281929"/>
          </a:xfrm>
          <a:prstGeom prst="rect">
            <a:avLst/>
          </a:prstGeom>
          <a:effectLst>
            <a:softEdge rad="12700"/>
          </a:effectLst>
        </p:spPr>
      </p:pic>
      <p:sp>
        <p:nvSpPr>
          <p:cNvPr id="8" name="Rectangle 3">
            <a:extLst>
              <a:ext uri="{FF2B5EF4-FFF2-40B4-BE49-F238E27FC236}">
                <a16:creationId xmlns:a16="http://schemas.microsoft.com/office/drawing/2014/main" id="{BE78264B-7C0D-1BB5-4737-D16A123F1F43}"/>
              </a:ext>
            </a:extLst>
          </p:cNvPr>
          <p:cNvSpPr txBox="1">
            <a:spLocks noChangeArrowheads="1"/>
          </p:cNvSpPr>
          <p:nvPr/>
        </p:nvSpPr>
        <p:spPr>
          <a:xfrm>
            <a:off x="616482" y="4046994"/>
            <a:ext cx="4436215" cy="16926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6"/>
              </a:buClr>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accent6"/>
              </a:buClr>
              <a:buFont typeface="Lucida Grande"/>
              <a:buChar char="&gt;"/>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400"/>
              </a:spcAft>
              <a:defRPr/>
            </a:pPr>
            <a:endParaRPr lang="en-US" sz="1800" b="1" kern="0" dirty="0">
              <a:latin typeface="Arial" panose="020B0604020202020204" pitchFamily="34" charset="0"/>
              <a:cs typeface="Arial" panose="020B0604020202020204" pitchFamily="34" charset="0"/>
            </a:endParaRPr>
          </a:p>
          <a:p>
            <a:pPr>
              <a:spcBef>
                <a:spcPts val="0"/>
              </a:spcBef>
              <a:spcAft>
                <a:spcPts val="1400"/>
              </a:spcAft>
              <a:buFont typeface="Arial" panose="020B0604020202020204" pitchFamily="34" charset="0"/>
              <a:buChar char="•"/>
              <a:defRPr/>
            </a:pPr>
            <a:r>
              <a:rPr lang="en-US" sz="1800" dirty="0" err="1">
                <a:latin typeface="Arial" panose="020B0604020202020204" pitchFamily="34" charset="0"/>
                <a:cs typeface="Arial" panose="020B0604020202020204" pitchFamily="34" charset="0"/>
              </a:rPr>
              <a:t>Sundyne</a:t>
            </a:r>
            <a:r>
              <a:rPr lang="en-US" sz="1800" dirty="0">
                <a:latin typeface="Arial" panose="020B0604020202020204" pitchFamily="34" charset="0"/>
                <a:cs typeface="Arial" panose="020B0604020202020204" pitchFamily="34" charset="0"/>
              </a:rPr>
              <a:t> was acquired by Warburg Pincus and its management team in March 2020</a:t>
            </a:r>
          </a:p>
          <a:p>
            <a:pPr marL="0" indent="0">
              <a:spcBef>
                <a:spcPts val="0"/>
              </a:spcBef>
              <a:spcAft>
                <a:spcPts val="1400"/>
              </a:spcAft>
              <a:buNone/>
              <a:defRPr/>
            </a:pPr>
            <a:endParaRPr lang="en-US" sz="13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231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4E965F-47B0-EFE1-E41E-2B4DE362FD73}"/>
              </a:ext>
            </a:extLst>
          </p:cNvPr>
          <p:cNvSpPr/>
          <p:nvPr/>
        </p:nvSpPr>
        <p:spPr>
          <a:xfrm>
            <a:off x="10485120" y="5876544"/>
            <a:ext cx="1536192" cy="792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Object 20" hidden="1">
            <a:extLst>
              <a:ext uri="{FF2B5EF4-FFF2-40B4-BE49-F238E27FC236}">
                <a16:creationId xmlns:a16="http://schemas.microsoft.com/office/drawing/2014/main" id="{B33FD28B-5EAD-4CBA-81B6-9563C85B7C1D}"/>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8" imgW="395" imgH="396" progId="TCLayout.ActiveDocument.1">
                  <p:embed/>
                </p:oleObj>
              </mc:Choice>
              <mc:Fallback>
                <p:oleObj name="think-cell Slide" r:id="rId8" imgW="395" imgH="396" progId="TCLayout.ActiveDocument.1">
                  <p:embed/>
                  <p:pic>
                    <p:nvPicPr>
                      <p:cNvPr id="21" name="Object 20" hidden="1">
                        <a:extLst>
                          <a:ext uri="{FF2B5EF4-FFF2-40B4-BE49-F238E27FC236}">
                            <a16:creationId xmlns:a16="http://schemas.microsoft.com/office/drawing/2014/main" id="{B33FD28B-5EAD-4CBA-81B6-9563C85B7C1D}"/>
                          </a:ext>
                        </a:extLst>
                      </p:cNvPr>
                      <p:cNvPicPr/>
                      <p:nvPr/>
                    </p:nvPicPr>
                    <p:blipFill>
                      <a:blip r:embed="rId9"/>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36F8F5-1BEF-4B45-B13F-04794C644743}"/>
              </a:ext>
            </a:extLst>
          </p:cNvPr>
          <p:cNvSpPr>
            <a:spLocks noGrp="1"/>
          </p:cNvSpPr>
          <p:nvPr>
            <p:ph type="title"/>
          </p:nvPr>
        </p:nvSpPr>
        <p:spPr>
          <a:xfrm>
            <a:off x="3134295" y="22477"/>
            <a:ext cx="7919844" cy="648745"/>
          </a:xfrm>
          <a:effectLst>
            <a:outerShdw blurRad="50800" dist="38100" dir="2700000" algn="tl" rotWithShape="0">
              <a:prstClr val="black">
                <a:alpha val="40000"/>
              </a:prstClr>
            </a:outerShdw>
          </a:effectLst>
        </p:spPr>
        <p:txBody>
          <a:bodyPr vert="horz">
            <a:noAutofit/>
          </a:bodyPr>
          <a:lstStyle/>
          <a:p>
            <a:r>
              <a:rPr lang="en-US" sz="2800" b="0" dirty="0">
                <a:solidFill>
                  <a:srgbClr val="002060"/>
                </a:solidFill>
              </a:rPr>
              <a:t>Long-Heritage of Innovation &amp; Growth</a:t>
            </a:r>
          </a:p>
        </p:txBody>
      </p:sp>
      <p:sp>
        <p:nvSpPr>
          <p:cNvPr id="3" name="Content Placeholder 2">
            <a:extLst>
              <a:ext uri="{FF2B5EF4-FFF2-40B4-BE49-F238E27FC236}">
                <a16:creationId xmlns:a16="http://schemas.microsoft.com/office/drawing/2014/main" id="{E86B46E7-D67E-4C03-8B74-1204BF7538ED}"/>
              </a:ext>
            </a:extLst>
          </p:cNvPr>
          <p:cNvSpPr>
            <a:spLocks noGrp="1"/>
          </p:cNvSpPr>
          <p:nvPr>
            <p:ph idx="1"/>
          </p:nvPr>
        </p:nvSpPr>
        <p:spPr>
          <a:xfrm>
            <a:off x="391039" y="978367"/>
            <a:ext cx="11854536" cy="1763261"/>
          </a:xfrm>
        </p:spPr>
        <p:txBody>
          <a:bodyPr>
            <a:noAutofit/>
          </a:bodyPr>
          <a:lstStyle/>
          <a:p>
            <a:pPr>
              <a:spcBef>
                <a:spcPts val="533"/>
              </a:spcBef>
              <a:defRPr/>
            </a:pPr>
            <a:r>
              <a:rPr lang="en-US" sz="1467" kern="0" dirty="0">
                <a:latin typeface="Arial" panose="020B0604020202020204" pitchFamily="34" charset="0"/>
                <a:cs typeface="Arial" panose="020B0604020202020204" pitchFamily="34" charset="0"/>
              </a:rPr>
              <a:t>Since its origins in the aerospace industry in the 1950s, Sundyne has achieved many “firsts” in fluid handling</a:t>
            </a:r>
          </a:p>
          <a:p>
            <a:pPr lvl="1">
              <a:spcBef>
                <a:spcPts val="533"/>
              </a:spcBef>
              <a:defRPr/>
            </a:pPr>
            <a:r>
              <a:rPr lang="en-US" sz="1467" kern="0" dirty="0">
                <a:latin typeface="Arial" panose="020B0604020202020204" pitchFamily="34" charset="0"/>
                <a:cs typeface="Arial" panose="020B0604020202020204" pitchFamily="34" charset="0"/>
              </a:rPr>
              <a:t>Defined OH6 pump standard for gear-drive pumps and adapted technology to single-stage gas compressors</a:t>
            </a:r>
          </a:p>
          <a:p>
            <a:pPr lvl="1">
              <a:spcBef>
                <a:spcPts val="533"/>
              </a:spcBef>
              <a:defRPr/>
            </a:pPr>
            <a:r>
              <a:rPr lang="en-US" sz="1467" kern="0" dirty="0">
                <a:latin typeface="Arial" panose="020B0604020202020204" pitchFamily="34" charset="0"/>
                <a:cs typeface="Arial" panose="020B0604020202020204" pitchFamily="34" charset="0"/>
              </a:rPr>
              <a:t>Industry pioneer for metallic and polymer-lined magnetic drive </a:t>
            </a:r>
            <a:r>
              <a:rPr lang="en-US" sz="1467" kern="0" dirty="0" err="1">
                <a:latin typeface="Arial" panose="020B0604020202020204" pitchFamily="34" charset="0"/>
                <a:cs typeface="Arial" panose="020B0604020202020204" pitchFamily="34" charset="0"/>
              </a:rPr>
              <a:t>sealless</a:t>
            </a:r>
            <a:r>
              <a:rPr lang="en-US" sz="1467" kern="0" dirty="0">
                <a:latin typeface="Arial" panose="020B0604020202020204" pitchFamily="34" charset="0"/>
                <a:cs typeface="Arial" panose="020B0604020202020204" pitchFamily="34" charset="0"/>
              </a:rPr>
              <a:t> pumps</a:t>
            </a:r>
          </a:p>
          <a:p>
            <a:pPr>
              <a:spcBef>
                <a:spcPts val="533"/>
              </a:spcBef>
              <a:defRPr/>
            </a:pPr>
            <a:r>
              <a:rPr lang="en-US" sz="1467" kern="0" dirty="0">
                <a:latin typeface="Arial" panose="020B0604020202020204" pitchFamily="34" charset="0"/>
                <a:cs typeface="Arial" panose="020B0604020202020204" pitchFamily="34" charset="0"/>
              </a:rPr>
              <a:t>Sundyne has also executed and integrated a number of highly complementary acquisitions to further develop its product portfolio and enhance its offering to its customers</a:t>
            </a:r>
          </a:p>
          <a:p>
            <a:pPr>
              <a:spcBef>
                <a:spcPts val="533"/>
              </a:spcBef>
            </a:pPr>
            <a:endParaRPr lang="en-US" sz="1467" dirty="0"/>
          </a:p>
        </p:txBody>
      </p:sp>
      <p:sp>
        <p:nvSpPr>
          <p:cNvPr id="4" name="Slide Number Placeholder 3">
            <a:extLst>
              <a:ext uri="{FF2B5EF4-FFF2-40B4-BE49-F238E27FC236}">
                <a16:creationId xmlns:a16="http://schemas.microsoft.com/office/drawing/2014/main" id="{2B04991D-5B49-47DC-A6B3-8F8E33F7B9C2}"/>
              </a:ext>
            </a:extLst>
          </p:cNvPr>
          <p:cNvSpPr>
            <a:spLocks noGrp="1"/>
          </p:cNvSpPr>
          <p:nvPr>
            <p:ph type="sldNum" sz="quarter" idx="12"/>
          </p:nvPr>
        </p:nvSpPr>
        <p:spPr>
          <a:xfrm>
            <a:off x="8658858" y="4457332"/>
            <a:ext cx="533400" cy="273844"/>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C94749-F7FC-CC4F-B6A3-D5F2BA226FCC}" type="slidenum">
              <a:rPr lang="en-US" smtClean="0"/>
              <a:pPr/>
              <a:t>8</a:t>
            </a:fld>
            <a:endParaRPr lang="en-US"/>
          </a:p>
        </p:txBody>
      </p:sp>
      <p:sp>
        <p:nvSpPr>
          <p:cNvPr id="5" name="1158.443.228.8338.417">
            <a:extLst>
              <a:ext uri="{FF2B5EF4-FFF2-40B4-BE49-F238E27FC236}">
                <a16:creationId xmlns:a16="http://schemas.microsoft.com/office/drawing/2014/main" id="{F7206A99-FF97-4466-B547-539F9A165C34}"/>
              </a:ext>
            </a:extLst>
          </p:cNvPr>
          <p:cNvSpPr/>
          <p:nvPr>
            <p:custDataLst>
              <p:tags r:id="rId2"/>
            </p:custDataLst>
          </p:nvPr>
        </p:nvSpPr>
        <p:spPr bwMode="auto">
          <a:xfrm>
            <a:off x="126766" y="2302733"/>
            <a:ext cx="5151245" cy="341376"/>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square" lIns="48768" tIns="36576" rIns="97536" bIns="60960" numCol="1" rtlCol="0" anchor="t" anchorCtr="0" compatLnSpc="1">
            <a:prstTxWarp prst="textNoShape">
              <a:avLst/>
            </a:prstTxWarp>
          </a:bodyPr>
          <a:lstStyle/>
          <a:p>
            <a:pPr>
              <a:tabLst>
                <a:tab pos="5535368" algn="r"/>
              </a:tabLst>
              <a:defRPr/>
            </a:pPr>
            <a:r>
              <a:rPr lang="en-US" sz="1867" b="1" i="1" dirty="0">
                <a:solidFill>
                  <a:srgbClr val="000000"/>
                </a:solidFill>
                <a:latin typeface="+mj-lt"/>
                <a:cs typeface="Arial" pitchFamily="34" charset="0"/>
              </a:rPr>
              <a:t>Key Company Milestones</a:t>
            </a:r>
          </a:p>
        </p:txBody>
      </p:sp>
      <p:sp>
        <p:nvSpPr>
          <p:cNvPr id="6" name="1158.443.228.8338.417">
            <a:extLst>
              <a:ext uri="{FF2B5EF4-FFF2-40B4-BE49-F238E27FC236}">
                <a16:creationId xmlns:a16="http://schemas.microsoft.com/office/drawing/2014/main" id="{2CCC111D-352B-4203-8C95-143BA216DE0E}"/>
              </a:ext>
            </a:extLst>
          </p:cNvPr>
          <p:cNvSpPr/>
          <p:nvPr>
            <p:custDataLst>
              <p:tags r:id="rId3"/>
            </p:custDataLst>
          </p:nvPr>
        </p:nvSpPr>
        <p:spPr bwMode="auto">
          <a:xfrm>
            <a:off x="6747886" y="2304049"/>
            <a:ext cx="4914323" cy="341376"/>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square" lIns="48768" tIns="36576" rIns="97536" bIns="60960" numCol="1" rtlCol="0" anchor="t" anchorCtr="0" compatLnSpc="1">
            <a:prstTxWarp prst="textNoShape">
              <a:avLst/>
            </a:prstTxWarp>
          </a:bodyPr>
          <a:lstStyle/>
          <a:p>
            <a:pPr>
              <a:tabLst>
                <a:tab pos="5535368" algn="r"/>
              </a:tabLst>
              <a:defRPr/>
            </a:pPr>
            <a:r>
              <a:rPr lang="en-US" sz="1867" b="1" i="1" dirty="0">
                <a:solidFill>
                  <a:srgbClr val="000000"/>
                </a:solidFill>
                <a:latin typeface="+mj-lt"/>
                <a:cs typeface="Arial" pitchFamily="34" charset="0"/>
              </a:rPr>
              <a:t>Technological Innovations</a:t>
            </a:r>
          </a:p>
        </p:txBody>
      </p:sp>
      <p:sp>
        <p:nvSpPr>
          <p:cNvPr id="7" name="Trapezoid 6">
            <a:extLst>
              <a:ext uri="{FF2B5EF4-FFF2-40B4-BE49-F238E27FC236}">
                <a16:creationId xmlns:a16="http://schemas.microsoft.com/office/drawing/2014/main" id="{EB93F377-8396-4876-9DCB-54896BB1E0B5}"/>
              </a:ext>
            </a:extLst>
          </p:cNvPr>
          <p:cNvSpPr/>
          <p:nvPr/>
        </p:nvSpPr>
        <p:spPr bwMode="auto">
          <a:xfrm>
            <a:off x="6747886" y="2605033"/>
            <a:ext cx="5364480" cy="60960"/>
          </a:xfrm>
          <a:prstGeom prst="trapezoid">
            <a:avLst>
              <a:gd name="adj" fmla="val 68747"/>
            </a:avLst>
          </a:prstGeom>
          <a:solidFill>
            <a:schemeClr val="accent6">
              <a:lumMod val="75000"/>
            </a:schemeClr>
          </a:solidFill>
          <a:ln w="9525" cap="flat" cmpd="sng" algn="ctr">
            <a:solidFill>
              <a:srgbClr val="C8580C"/>
            </a:solidFill>
            <a:prstDash val="solid"/>
            <a:round/>
            <a:headEnd type="none" w="med" len="med"/>
            <a:tailEnd type="none" w="med" len="med"/>
          </a:ln>
          <a:effectLst/>
        </p:spPr>
        <p:txBody>
          <a:bodyPr vert="horz" wrap="square" lIns="60960" tIns="60960" rIns="60960" bIns="60960" numCol="1" rtlCol="0" anchor="t" anchorCtr="0" compatLnSpc="1">
            <a:prstTxWarp prst="textNoShape">
              <a:avLst/>
            </a:prstTxWarp>
          </a:bodyPr>
          <a:lstStyle/>
          <a:p>
            <a:endParaRPr lang="en-US" sz="1067" dirty="0">
              <a:solidFill>
                <a:srgbClr val="000000"/>
              </a:solidFill>
              <a:latin typeface="Arial" pitchFamily="34" charset="0"/>
              <a:cs typeface="Arial" pitchFamily="34" charset="0"/>
            </a:endParaRPr>
          </a:p>
        </p:txBody>
      </p:sp>
      <p:sp>
        <p:nvSpPr>
          <p:cNvPr id="8" name="Trapezoid 7">
            <a:extLst>
              <a:ext uri="{FF2B5EF4-FFF2-40B4-BE49-F238E27FC236}">
                <a16:creationId xmlns:a16="http://schemas.microsoft.com/office/drawing/2014/main" id="{B0E086A2-DB33-46FB-9DA9-1E47532134CC}"/>
              </a:ext>
            </a:extLst>
          </p:cNvPr>
          <p:cNvSpPr/>
          <p:nvPr/>
        </p:nvSpPr>
        <p:spPr bwMode="auto">
          <a:xfrm>
            <a:off x="126766" y="2603717"/>
            <a:ext cx="6500688" cy="60960"/>
          </a:xfrm>
          <a:prstGeom prst="trapezoid">
            <a:avLst>
              <a:gd name="adj" fmla="val 68747"/>
            </a:avLst>
          </a:prstGeom>
          <a:solidFill>
            <a:schemeClr val="accent6">
              <a:lumMod val="75000"/>
            </a:schemeClr>
          </a:solidFill>
          <a:ln w="9525" cap="flat" cmpd="sng" algn="ctr">
            <a:solidFill>
              <a:srgbClr val="C8580C"/>
            </a:solidFill>
            <a:prstDash val="solid"/>
            <a:round/>
            <a:headEnd type="none" w="med" len="med"/>
            <a:tailEnd type="none" w="med" len="med"/>
          </a:ln>
          <a:effectLst/>
        </p:spPr>
        <p:txBody>
          <a:bodyPr vert="horz" wrap="square" lIns="60960" tIns="60960" rIns="60960" bIns="60960" numCol="1" rtlCol="0" anchor="t" anchorCtr="0" compatLnSpc="1">
            <a:prstTxWarp prst="textNoShape">
              <a:avLst/>
            </a:prstTxWarp>
          </a:bodyPr>
          <a:lstStyle/>
          <a:p>
            <a:endParaRPr lang="en-US" sz="1067" dirty="0">
              <a:solidFill>
                <a:srgbClr val="000000"/>
              </a:solidFill>
              <a:latin typeface="Arial" pitchFamily="34" charset="0"/>
              <a:cs typeface="Arial" pitchFamily="34" charset="0"/>
            </a:endParaRPr>
          </a:p>
        </p:txBody>
      </p:sp>
      <p:graphicFrame>
        <p:nvGraphicFramePr>
          <p:cNvPr id="9" name="Table 5">
            <a:extLst>
              <a:ext uri="{FF2B5EF4-FFF2-40B4-BE49-F238E27FC236}">
                <a16:creationId xmlns:a16="http://schemas.microsoft.com/office/drawing/2014/main" id="{23D8DB4B-6F69-4539-AEF9-BC46039DFC7A}"/>
              </a:ext>
            </a:extLst>
          </p:cNvPr>
          <p:cNvGraphicFramePr>
            <a:graphicFrameLocks noGrp="1"/>
          </p:cNvGraphicFramePr>
          <p:nvPr/>
        </p:nvGraphicFramePr>
        <p:xfrm>
          <a:off x="106942" y="2741628"/>
          <a:ext cx="6520513" cy="3596640"/>
        </p:xfrm>
        <a:graphic>
          <a:graphicData uri="http://schemas.openxmlformats.org/drawingml/2006/table">
            <a:tbl>
              <a:tblPr>
                <a:tableStyleId>{5C22544A-7EE6-4342-B048-85BDC9FD1C3A}</a:tableStyleId>
              </a:tblPr>
              <a:tblGrid>
                <a:gridCol w="632197">
                  <a:extLst>
                    <a:ext uri="{9D8B030D-6E8A-4147-A177-3AD203B41FA5}">
                      <a16:colId xmlns:a16="http://schemas.microsoft.com/office/drawing/2014/main" val="1712935404"/>
                    </a:ext>
                  </a:extLst>
                </a:gridCol>
                <a:gridCol w="5888316">
                  <a:extLst>
                    <a:ext uri="{9D8B030D-6E8A-4147-A177-3AD203B41FA5}">
                      <a16:colId xmlns:a16="http://schemas.microsoft.com/office/drawing/2014/main" val="2591027372"/>
                    </a:ext>
                  </a:extLst>
                </a:gridCol>
              </a:tblGrid>
              <a:tr h="508000">
                <a:tc>
                  <a:txBody>
                    <a:bodyPr/>
                    <a:lstStyle/>
                    <a:p>
                      <a:r>
                        <a:rPr lang="en-US" sz="1300" dirty="0">
                          <a:solidFill>
                            <a:schemeClr val="tx1"/>
                          </a:solidFill>
                          <a:latin typeface="Arial" panose="020B0604020202020204" pitchFamily="34" charset="0"/>
                          <a:cs typeface="Arial" panose="020B0604020202020204" pitchFamily="34" charset="0"/>
                        </a:rPr>
                        <a:t>1957</a:t>
                      </a:r>
                    </a:p>
                  </a:txBody>
                  <a:tcPr marL="121920" marR="121920" marT="60960" marB="60960">
                    <a:solidFill>
                      <a:schemeClr val="accent6">
                        <a:lumMod val="40000"/>
                        <a:lumOff val="60000"/>
                      </a:schemeClr>
                    </a:solidFill>
                  </a:tcPr>
                </a:tc>
                <a:tc>
                  <a:txBody>
                    <a:bodyPr/>
                    <a:lstStyle/>
                    <a:p>
                      <a:pPr marL="171450" indent="-171450">
                        <a:buFont typeface="Arial" panose="020B0604020202020204" pitchFamily="34" charset="0"/>
                        <a:buChar char="•"/>
                      </a:pPr>
                      <a:r>
                        <a:rPr lang="en-US" sz="1300" dirty="0">
                          <a:solidFill>
                            <a:schemeClr val="tx1"/>
                          </a:solidFill>
                          <a:latin typeface="Arial" panose="020B0604020202020204" pitchFamily="34" charset="0"/>
                          <a:cs typeface="Arial" panose="020B0604020202020204" pitchFamily="34" charset="0"/>
                        </a:rPr>
                        <a:t>Sundstrand develops the first gear-drive, water injection pump for the Boeing 707 Aircraft</a:t>
                      </a:r>
                    </a:p>
                  </a:txBody>
                  <a:tcPr marL="121920" marR="121920" marT="60960" marB="60960">
                    <a:solidFill>
                      <a:schemeClr val="accent6">
                        <a:lumMod val="40000"/>
                        <a:lumOff val="60000"/>
                      </a:schemeClr>
                    </a:solidFill>
                  </a:tcPr>
                </a:tc>
                <a:extLst>
                  <a:ext uri="{0D108BD9-81ED-4DB2-BD59-A6C34878D82A}">
                    <a16:rowId xmlns:a16="http://schemas.microsoft.com/office/drawing/2014/main" val="1512864219"/>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1962</a:t>
                      </a:r>
                    </a:p>
                  </a:txBody>
                  <a:tcPr marL="121920" marR="121920" marT="60960" marB="60960">
                    <a:solidFill>
                      <a:schemeClr val="accent6">
                        <a:lumMod val="40000"/>
                        <a:lumOff val="60000"/>
                      </a:schemeClr>
                    </a:solidFill>
                  </a:tcPr>
                </a:tc>
                <a:tc>
                  <a:txBody>
                    <a:bodyPr/>
                    <a:lstStyle/>
                    <a:p>
                      <a:pPr marL="171450" indent="-171450">
                        <a:buFont typeface="Arial" panose="020B0604020202020204" pitchFamily="34" charset="0"/>
                        <a:buChar char="•"/>
                      </a:pPr>
                      <a:r>
                        <a:rPr lang="en-US" sz="1300" dirty="0">
                          <a:solidFill>
                            <a:schemeClr val="tx1"/>
                          </a:solidFill>
                          <a:latin typeface="Arial" panose="020B0604020202020204" pitchFamily="34" charset="0"/>
                          <a:cs typeface="Arial" panose="020B0604020202020204" pitchFamily="34" charset="0"/>
                        </a:rPr>
                        <a:t>Sundstrand develops the first high-speed centrifugal pump for Shell</a:t>
                      </a:r>
                    </a:p>
                  </a:txBody>
                  <a:tcPr marL="121920" marR="121920" marT="60960" marB="60960">
                    <a:solidFill>
                      <a:schemeClr val="accent6">
                        <a:lumMod val="40000"/>
                        <a:lumOff val="60000"/>
                      </a:schemeClr>
                    </a:solidFill>
                  </a:tcPr>
                </a:tc>
                <a:extLst>
                  <a:ext uri="{0D108BD9-81ED-4DB2-BD59-A6C34878D82A}">
                    <a16:rowId xmlns:a16="http://schemas.microsoft.com/office/drawing/2014/main" val="2069480067"/>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1964</a:t>
                      </a:r>
                    </a:p>
                  </a:txBody>
                  <a:tcPr marL="121920" marR="121920" marT="60960" marB="60960">
                    <a:solidFill>
                      <a:schemeClr val="accent6">
                        <a:lumMod val="40000"/>
                        <a:lumOff val="60000"/>
                      </a:schemeClr>
                    </a:solidFill>
                  </a:tcPr>
                </a:tc>
                <a:tc>
                  <a:txBody>
                    <a:bodyPr/>
                    <a:lstStyle/>
                    <a:p>
                      <a:pPr marL="171450" indent="-171450">
                        <a:buFont typeface="Arial" panose="020B0604020202020204" pitchFamily="34" charset="0"/>
                        <a:buChar char="•"/>
                      </a:pPr>
                      <a:r>
                        <a:rPr lang="en-US" sz="1300" dirty="0">
                          <a:solidFill>
                            <a:schemeClr val="tx1"/>
                          </a:solidFill>
                          <a:latin typeface="Arial" panose="020B0604020202020204" pitchFamily="34" charset="0"/>
                          <a:cs typeface="Arial" panose="020B0604020202020204" pitchFamily="34" charset="0"/>
                        </a:rPr>
                        <a:t>Sundstrand develops a high-speed gas compressor for Union Carbide</a:t>
                      </a:r>
                    </a:p>
                  </a:txBody>
                  <a:tcPr marL="121920" marR="121920" marT="60960" marB="60960">
                    <a:solidFill>
                      <a:schemeClr val="accent6">
                        <a:lumMod val="40000"/>
                        <a:lumOff val="60000"/>
                      </a:schemeClr>
                    </a:solidFill>
                  </a:tcPr>
                </a:tc>
                <a:extLst>
                  <a:ext uri="{0D108BD9-81ED-4DB2-BD59-A6C34878D82A}">
                    <a16:rowId xmlns:a16="http://schemas.microsoft.com/office/drawing/2014/main" val="2529653611"/>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1971</a:t>
                      </a:r>
                    </a:p>
                  </a:txBody>
                  <a:tcPr marL="121920" marR="121920" marT="60960" marB="60960">
                    <a:solidFill>
                      <a:schemeClr val="accent6">
                        <a:lumMod val="40000"/>
                        <a:lumOff val="60000"/>
                      </a:schemeClr>
                    </a:solidFill>
                  </a:tcPr>
                </a:tc>
                <a:tc>
                  <a:txBody>
                    <a:bodyPr/>
                    <a:lstStyle/>
                    <a:p>
                      <a:pPr marL="171450" indent="-171450">
                        <a:buFont typeface="Arial" panose="020B0604020202020204" pitchFamily="34" charset="0"/>
                        <a:buChar char="•"/>
                      </a:pPr>
                      <a:r>
                        <a:rPr lang="en-US" sz="1300" dirty="0" err="1">
                          <a:solidFill>
                            <a:schemeClr val="tx1"/>
                          </a:solidFill>
                          <a:latin typeface="Arial" panose="020B0604020202020204" pitchFamily="34" charset="0"/>
                          <a:cs typeface="Arial" panose="020B0604020202020204" pitchFamily="34" charset="0"/>
                        </a:rPr>
                        <a:t>Sunflo</a:t>
                      </a:r>
                      <a:r>
                        <a:rPr lang="en-US" sz="1300" dirty="0">
                          <a:solidFill>
                            <a:schemeClr val="tx1"/>
                          </a:solidFill>
                          <a:latin typeface="Arial" panose="020B0604020202020204" pitchFamily="34" charset="0"/>
                          <a:cs typeface="Arial" panose="020B0604020202020204" pitchFamily="34" charset="0"/>
                        </a:rPr>
                        <a:t> pumps are introduced for industrial applications</a:t>
                      </a:r>
                    </a:p>
                  </a:txBody>
                  <a:tcPr marL="121920" marR="121920" marT="60960" marB="60960">
                    <a:solidFill>
                      <a:schemeClr val="accent6">
                        <a:lumMod val="40000"/>
                        <a:lumOff val="60000"/>
                      </a:schemeClr>
                    </a:solidFill>
                  </a:tcPr>
                </a:tc>
                <a:extLst>
                  <a:ext uri="{0D108BD9-81ED-4DB2-BD59-A6C34878D82A}">
                    <a16:rowId xmlns:a16="http://schemas.microsoft.com/office/drawing/2014/main" val="3372146087"/>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1972</a:t>
                      </a:r>
                    </a:p>
                  </a:txBody>
                  <a:tcPr marL="121920" marR="121920" marT="60960" marB="60960">
                    <a:solidFill>
                      <a:schemeClr val="accent6">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chemeClr val="tx1"/>
                          </a:solidFill>
                          <a:latin typeface="Arial" panose="020B0604020202020204" pitchFamily="34" charset="0"/>
                          <a:cs typeface="Arial" panose="020B0604020202020204" pitchFamily="34" charset="0"/>
                        </a:rPr>
                        <a:t>ANSIMAG develops first polymer-lined, magnetic drive, </a:t>
                      </a:r>
                      <a:r>
                        <a:rPr lang="en-US" sz="1300" dirty="0" err="1">
                          <a:solidFill>
                            <a:schemeClr val="tx1"/>
                          </a:solidFill>
                          <a:latin typeface="Arial" panose="020B0604020202020204" pitchFamily="34" charset="0"/>
                          <a:cs typeface="Arial" panose="020B0604020202020204" pitchFamily="34" charset="0"/>
                        </a:rPr>
                        <a:t>sealless</a:t>
                      </a:r>
                      <a:r>
                        <a:rPr lang="en-US" sz="1300" dirty="0">
                          <a:solidFill>
                            <a:schemeClr val="tx1"/>
                          </a:solidFill>
                          <a:latin typeface="Arial" panose="020B0604020202020204" pitchFamily="34" charset="0"/>
                          <a:cs typeface="Arial" panose="020B0604020202020204" pitchFamily="34" charset="0"/>
                        </a:rPr>
                        <a:t> ANSI pump</a:t>
                      </a:r>
                    </a:p>
                  </a:txBody>
                  <a:tcPr marL="121920" marR="121920" marT="60960" marB="60960">
                    <a:solidFill>
                      <a:schemeClr val="accent6">
                        <a:lumMod val="40000"/>
                        <a:lumOff val="60000"/>
                      </a:schemeClr>
                    </a:solidFill>
                  </a:tcPr>
                </a:tc>
                <a:extLst>
                  <a:ext uri="{0D108BD9-81ED-4DB2-BD59-A6C34878D82A}">
                    <a16:rowId xmlns:a16="http://schemas.microsoft.com/office/drawing/2014/main" val="561605536"/>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1995</a:t>
                      </a:r>
                    </a:p>
                  </a:txBody>
                  <a:tcPr marL="121920" marR="121920" marT="60960" marB="60960">
                    <a:solidFill>
                      <a:schemeClr val="accent6">
                        <a:lumMod val="40000"/>
                        <a:lumOff val="60000"/>
                      </a:schemeClr>
                    </a:solidFill>
                  </a:tcPr>
                </a:tc>
                <a:tc>
                  <a:txBody>
                    <a:bodyPr/>
                    <a:lstStyle/>
                    <a:p>
                      <a:pPr marL="171450" indent="-171450">
                        <a:buFont typeface="Arial" panose="020B0604020202020204" pitchFamily="34" charset="0"/>
                        <a:buChar char="•"/>
                      </a:pPr>
                      <a:r>
                        <a:rPr lang="en-US" sz="1300" b="1" i="1" dirty="0">
                          <a:solidFill>
                            <a:schemeClr val="tx1"/>
                          </a:solidFill>
                          <a:latin typeface="Arial" panose="020B0604020202020204" pitchFamily="34" charset="0"/>
                          <a:cs typeface="Arial" panose="020B0604020202020204" pitchFamily="34" charset="0"/>
                        </a:rPr>
                        <a:t>Sundstrand acquires HMD </a:t>
                      </a:r>
                      <a:r>
                        <a:rPr lang="en-US" sz="1300" b="1" i="1" dirty="0" err="1">
                          <a:solidFill>
                            <a:schemeClr val="tx1"/>
                          </a:solidFill>
                          <a:latin typeface="Arial" panose="020B0604020202020204" pitchFamily="34" charset="0"/>
                          <a:cs typeface="Arial" panose="020B0604020202020204" pitchFamily="34" charset="0"/>
                        </a:rPr>
                        <a:t>Sealless</a:t>
                      </a:r>
                      <a:endParaRPr lang="en-US" sz="1300" b="1" i="1" dirty="0">
                        <a:solidFill>
                          <a:schemeClr val="tx1"/>
                        </a:solidFill>
                        <a:latin typeface="Arial" panose="020B0604020202020204" pitchFamily="34" charset="0"/>
                        <a:cs typeface="Arial" panose="020B0604020202020204" pitchFamily="34" charset="0"/>
                      </a:endParaRPr>
                    </a:p>
                  </a:txBody>
                  <a:tcPr marL="121920" marR="121920" marT="60960" marB="60960">
                    <a:solidFill>
                      <a:schemeClr val="accent6">
                        <a:lumMod val="40000"/>
                        <a:lumOff val="60000"/>
                      </a:schemeClr>
                    </a:solidFill>
                  </a:tcPr>
                </a:tc>
                <a:extLst>
                  <a:ext uri="{0D108BD9-81ED-4DB2-BD59-A6C34878D82A}">
                    <a16:rowId xmlns:a16="http://schemas.microsoft.com/office/drawing/2014/main" val="2022392121"/>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1998</a:t>
                      </a:r>
                    </a:p>
                  </a:txBody>
                  <a:tcPr marL="121920" marR="121920" marT="60960" marB="60960">
                    <a:solidFill>
                      <a:schemeClr val="accent6">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i="1" dirty="0">
                          <a:solidFill>
                            <a:schemeClr val="tx1"/>
                          </a:solidFill>
                          <a:latin typeface="Arial" panose="020B0604020202020204" pitchFamily="34" charset="0"/>
                          <a:cs typeface="Arial" panose="020B0604020202020204" pitchFamily="34" charset="0"/>
                        </a:rPr>
                        <a:t>Sundstrand acquires ANSIMAG</a:t>
                      </a:r>
                    </a:p>
                  </a:txBody>
                  <a:tcPr marL="121920" marR="121920" marT="60960" marB="60960">
                    <a:solidFill>
                      <a:schemeClr val="accent6">
                        <a:lumMod val="40000"/>
                        <a:lumOff val="60000"/>
                      </a:schemeClr>
                    </a:solidFill>
                  </a:tcPr>
                </a:tc>
                <a:extLst>
                  <a:ext uri="{0D108BD9-81ED-4DB2-BD59-A6C34878D82A}">
                    <a16:rowId xmlns:a16="http://schemas.microsoft.com/office/drawing/2014/main" val="640455124"/>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2004</a:t>
                      </a:r>
                    </a:p>
                  </a:txBody>
                  <a:tcPr marL="121920" marR="121920" marT="60960" marB="60960">
                    <a:solidFill>
                      <a:schemeClr val="accent6">
                        <a:lumMod val="40000"/>
                        <a:lumOff val="60000"/>
                      </a:schemeClr>
                    </a:solidFill>
                  </a:tcPr>
                </a:tc>
                <a:tc>
                  <a:txBody>
                    <a:bodyPr/>
                    <a:lstStyle/>
                    <a:p>
                      <a:pPr marL="171450" indent="-171450" defTabSz="685845" eaLnBrk="0" hangingPunct="0">
                        <a:lnSpc>
                          <a:spcPct val="85000"/>
                        </a:lnSpc>
                        <a:spcBef>
                          <a:spcPts val="200"/>
                        </a:spcBef>
                        <a:spcAft>
                          <a:spcPts val="150"/>
                        </a:spcAft>
                        <a:buClr>
                          <a:srgbClr val="0099FF"/>
                        </a:buClr>
                        <a:buFont typeface="Arial" panose="020B0604020202020204" pitchFamily="34" charset="0"/>
                        <a:buChar char="•"/>
                        <a:defRPr/>
                      </a:pPr>
                      <a:r>
                        <a:rPr lang="en-US" sz="1300" b="0" i="0" kern="0" dirty="0">
                          <a:solidFill>
                            <a:prstClr val="black"/>
                          </a:solidFill>
                          <a:latin typeface="Arial" panose="020B0604020202020204" pitchFamily="34" charset="0"/>
                          <a:cs typeface="Arial" panose="020B0604020202020204" pitchFamily="34" charset="0"/>
                        </a:rPr>
                        <a:t>Pinnacle compressor introduced</a:t>
                      </a:r>
                    </a:p>
                  </a:txBody>
                  <a:tcPr marL="121920" marR="121920" marT="60960" marB="60960">
                    <a:solidFill>
                      <a:schemeClr val="accent6">
                        <a:lumMod val="40000"/>
                        <a:lumOff val="60000"/>
                      </a:schemeClr>
                    </a:solidFill>
                  </a:tcPr>
                </a:tc>
                <a:extLst>
                  <a:ext uri="{0D108BD9-81ED-4DB2-BD59-A6C34878D82A}">
                    <a16:rowId xmlns:a16="http://schemas.microsoft.com/office/drawing/2014/main" val="3100844478"/>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2008</a:t>
                      </a:r>
                    </a:p>
                  </a:txBody>
                  <a:tcPr marL="121920" marR="121920" marT="60960" marB="60960">
                    <a:solidFill>
                      <a:schemeClr val="accent6">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i="1" kern="0" dirty="0">
                          <a:solidFill>
                            <a:prstClr val="black"/>
                          </a:solidFill>
                          <a:latin typeface="Arial" panose="020B0604020202020204" pitchFamily="34" charset="0"/>
                          <a:cs typeface="Arial" panose="020B0604020202020204" pitchFamily="34" charset="0"/>
                        </a:rPr>
                        <a:t>Sundyne acquires Marelli </a:t>
                      </a:r>
                      <a:r>
                        <a:rPr lang="en-US" sz="1300" b="1" i="1" kern="0" dirty="0" err="1">
                          <a:solidFill>
                            <a:prstClr val="black"/>
                          </a:solidFill>
                          <a:latin typeface="Arial" panose="020B0604020202020204" pitchFamily="34" charset="0"/>
                          <a:cs typeface="Arial" panose="020B0604020202020204" pitchFamily="34" charset="0"/>
                        </a:rPr>
                        <a:t>Bombas</a:t>
                      </a:r>
                      <a:r>
                        <a:rPr lang="en-US" sz="1300" b="1" i="1" kern="0" dirty="0">
                          <a:solidFill>
                            <a:prstClr val="black"/>
                          </a:solidFill>
                          <a:latin typeface="Arial" panose="020B0604020202020204" pitchFamily="34" charset="0"/>
                          <a:cs typeface="Arial" panose="020B0604020202020204" pitchFamily="34" charset="0"/>
                        </a:rPr>
                        <a:t> in </a:t>
                      </a:r>
                      <a:r>
                        <a:rPr lang="en-US" sz="1300" b="1" i="1" kern="0" dirty="0" err="1">
                          <a:solidFill>
                            <a:prstClr val="black"/>
                          </a:solidFill>
                          <a:latin typeface="Arial" panose="020B0604020202020204" pitchFamily="34" charset="0"/>
                          <a:cs typeface="Arial" panose="020B0604020202020204" pitchFamily="34" charset="0"/>
                        </a:rPr>
                        <a:t>Illescas</a:t>
                      </a:r>
                      <a:r>
                        <a:rPr lang="en-US" sz="1300" b="1" i="1" kern="0" dirty="0">
                          <a:solidFill>
                            <a:prstClr val="black"/>
                          </a:solidFill>
                          <a:latin typeface="Arial" panose="020B0604020202020204" pitchFamily="34" charset="0"/>
                          <a:cs typeface="Arial" panose="020B0604020202020204" pitchFamily="34" charset="0"/>
                        </a:rPr>
                        <a:t>, Spain</a:t>
                      </a:r>
                    </a:p>
                  </a:txBody>
                  <a:tcPr marL="121920" marR="121920" marT="60960" marB="60960">
                    <a:solidFill>
                      <a:schemeClr val="accent6">
                        <a:lumMod val="40000"/>
                        <a:lumOff val="60000"/>
                      </a:schemeClr>
                    </a:solidFill>
                  </a:tcPr>
                </a:tc>
                <a:extLst>
                  <a:ext uri="{0D108BD9-81ED-4DB2-BD59-A6C34878D82A}">
                    <a16:rowId xmlns:a16="http://schemas.microsoft.com/office/drawing/2014/main" val="2143439803"/>
                  </a:ext>
                </a:extLst>
              </a:tr>
              <a:tr h="314960">
                <a:tc>
                  <a:txBody>
                    <a:bodyPr/>
                    <a:lstStyle/>
                    <a:p>
                      <a:r>
                        <a:rPr lang="en-US" sz="1300" dirty="0">
                          <a:solidFill>
                            <a:schemeClr val="tx1"/>
                          </a:solidFill>
                          <a:latin typeface="Arial" panose="020B0604020202020204" pitchFamily="34" charset="0"/>
                          <a:cs typeface="Arial" panose="020B0604020202020204" pitchFamily="34" charset="0"/>
                        </a:rPr>
                        <a:t>2015</a:t>
                      </a:r>
                    </a:p>
                  </a:txBody>
                  <a:tcPr marL="121920" marR="121920" marT="60960" marB="60960">
                    <a:solidFill>
                      <a:schemeClr val="accent6">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i="1" kern="0" dirty="0">
                          <a:solidFill>
                            <a:prstClr val="black"/>
                          </a:solidFill>
                          <a:latin typeface="Arial" panose="020B0604020202020204" pitchFamily="34" charset="0"/>
                          <a:cs typeface="Arial" panose="020B0604020202020204" pitchFamily="34" charset="0"/>
                        </a:rPr>
                        <a:t>PPI joins the Sundyne portfolio</a:t>
                      </a:r>
                    </a:p>
                  </a:txBody>
                  <a:tcPr marL="121920" marR="121920" marT="60960" marB="60960">
                    <a:solidFill>
                      <a:schemeClr val="accent6">
                        <a:lumMod val="40000"/>
                        <a:lumOff val="60000"/>
                      </a:schemeClr>
                    </a:solidFill>
                  </a:tcPr>
                </a:tc>
                <a:extLst>
                  <a:ext uri="{0D108BD9-81ED-4DB2-BD59-A6C34878D82A}">
                    <a16:rowId xmlns:a16="http://schemas.microsoft.com/office/drawing/2014/main" val="3790695062"/>
                  </a:ext>
                </a:extLst>
              </a:tr>
            </a:tbl>
          </a:graphicData>
        </a:graphic>
      </p:graphicFrame>
      <p:sp>
        <p:nvSpPr>
          <p:cNvPr id="10" name="1158.443.228.8338.417">
            <a:extLst>
              <a:ext uri="{FF2B5EF4-FFF2-40B4-BE49-F238E27FC236}">
                <a16:creationId xmlns:a16="http://schemas.microsoft.com/office/drawing/2014/main" id="{EC8A3A92-EC90-4AA5-8FB4-5D2EAD55D5F6}"/>
              </a:ext>
            </a:extLst>
          </p:cNvPr>
          <p:cNvSpPr/>
          <p:nvPr>
            <p:custDataLst>
              <p:tags r:id="rId4"/>
            </p:custDataLst>
          </p:nvPr>
        </p:nvSpPr>
        <p:spPr bwMode="auto">
          <a:xfrm>
            <a:off x="6826506" y="2778788"/>
            <a:ext cx="2327557" cy="324405"/>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86061" tIns="32273" rIns="86061" bIns="53788" numCol="1" rtlCol="0" anchor="ctr" anchorCtr="0" compatLnSpc="1">
            <a:prstTxWarp prst="textNoShape">
              <a:avLst/>
            </a:prstTxWarp>
          </a:bodyPr>
          <a:lstStyle/>
          <a:p>
            <a:pPr algn="ctr" defTabSz="1198650">
              <a:tabLst>
                <a:tab pos="4884409" algn="r"/>
              </a:tabLst>
              <a:defRPr/>
            </a:pPr>
            <a:r>
              <a:rPr lang="en-US" sz="1295" b="1" dirty="0">
                <a:solidFill>
                  <a:srgbClr val="FFFFFF"/>
                </a:solidFill>
                <a:latin typeface="Arial"/>
                <a:cs typeface="Arial" pitchFamily="34" charset="0"/>
              </a:rPr>
              <a:t>High-Speed Technology</a:t>
            </a:r>
          </a:p>
        </p:txBody>
      </p:sp>
      <p:sp>
        <p:nvSpPr>
          <p:cNvPr id="11" name="1158.443.228.8338.417">
            <a:extLst>
              <a:ext uri="{FF2B5EF4-FFF2-40B4-BE49-F238E27FC236}">
                <a16:creationId xmlns:a16="http://schemas.microsoft.com/office/drawing/2014/main" id="{9A7AE5E0-9416-4C89-8BF5-C64F78DD6810}"/>
              </a:ext>
            </a:extLst>
          </p:cNvPr>
          <p:cNvSpPr/>
          <p:nvPr>
            <p:custDataLst>
              <p:tags r:id="rId5"/>
            </p:custDataLst>
          </p:nvPr>
        </p:nvSpPr>
        <p:spPr bwMode="auto">
          <a:xfrm>
            <a:off x="9630106" y="2778788"/>
            <a:ext cx="2327557" cy="324405"/>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86061" tIns="32273" rIns="86061" bIns="53788" numCol="1" rtlCol="0" anchor="ctr" anchorCtr="0" compatLnSpc="1">
            <a:prstTxWarp prst="textNoShape">
              <a:avLst/>
            </a:prstTxWarp>
          </a:bodyPr>
          <a:lstStyle/>
          <a:p>
            <a:pPr algn="ctr" defTabSz="1198650">
              <a:tabLst>
                <a:tab pos="4884409" algn="r"/>
              </a:tabLst>
            </a:pPr>
            <a:r>
              <a:rPr lang="en-US" sz="1295" b="1" dirty="0">
                <a:solidFill>
                  <a:srgbClr val="FFFFFF"/>
                </a:solidFill>
                <a:latin typeface="Arial"/>
                <a:cs typeface="Arial" pitchFamily="34" charset="0"/>
              </a:rPr>
              <a:t>Mission-Critical Reliability</a:t>
            </a:r>
          </a:p>
        </p:txBody>
      </p:sp>
      <p:sp>
        <p:nvSpPr>
          <p:cNvPr id="12" name="Isosceles Triangle 11">
            <a:extLst>
              <a:ext uri="{FF2B5EF4-FFF2-40B4-BE49-F238E27FC236}">
                <a16:creationId xmlns:a16="http://schemas.microsoft.com/office/drawing/2014/main" id="{EB610CC1-90A2-4C11-AEEC-F4EAA629245B}"/>
              </a:ext>
            </a:extLst>
          </p:cNvPr>
          <p:cNvSpPr/>
          <p:nvPr/>
        </p:nvSpPr>
        <p:spPr>
          <a:xfrm rot="10800000">
            <a:off x="6942165" y="4832595"/>
            <a:ext cx="5095260" cy="157463"/>
          </a:xfrm>
          <a:prstGeom prst="triangle">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8650"/>
            <a:endParaRPr lang="en-US" sz="2353" dirty="0">
              <a:solidFill>
                <a:schemeClr val="accent6"/>
              </a:solidFill>
              <a:latin typeface="Arial"/>
            </a:endParaRPr>
          </a:p>
        </p:txBody>
      </p:sp>
      <p:pic>
        <p:nvPicPr>
          <p:cNvPr id="17" name="Picture 3" descr="image001">
            <a:extLst>
              <a:ext uri="{FF2B5EF4-FFF2-40B4-BE49-F238E27FC236}">
                <a16:creationId xmlns:a16="http://schemas.microsoft.com/office/drawing/2014/main" id="{832C09D3-ECCC-4841-873C-C3955F6E76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15513" y="4977713"/>
            <a:ext cx="634311" cy="124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862AD4DA-775F-4798-BB56-3D62C01534A6}"/>
              </a:ext>
            </a:extLst>
          </p:cNvPr>
          <p:cNvSpPr txBox="1"/>
          <p:nvPr/>
        </p:nvSpPr>
        <p:spPr>
          <a:xfrm>
            <a:off x="6905803" y="5349452"/>
            <a:ext cx="1614151" cy="542841"/>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spAutoFit/>
          </a:bodyPr>
          <a:lstStyle/>
          <a:p>
            <a:pPr algn="ctr" defTabSz="1198650"/>
            <a:r>
              <a:rPr lang="en-US" sz="1176" b="1" u="sng" dirty="0">
                <a:solidFill>
                  <a:srgbClr val="000000"/>
                </a:solidFill>
                <a:latin typeface="Arial"/>
              </a:rPr>
              <a:t>1962</a:t>
            </a:r>
          </a:p>
          <a:p>
            <a:pPr algn="ctr" defTabSz="1198650"/>
            <a:r>
              <a:rPr lang="en-US" sz="1176" dirty="0">
                <a:solidFill>
                  <a:srgbClr val="000000"/>
                </a:solidFill>
                <a:latin typeface="Arial"/>
              </a:rPr>
              <a:t>First LMV pump </a:t>
            </a:r>
            <a:br>
              <a:rPr lang="en-US" sz="1176" dirty="0">
                <a:solidFill>
                  <a:srgbClr val="000000"/>
                </a:solidFill>
                <a:latin typeface="Arial"/>
              </a:rPr>
            </a:br>
            <a:r>
              <a:rPr lang="en-US" sz="1176" dirty="0">
                <a:solidFill>
                  <a:srgbClr val="000000"/>
                </a:solidFill>
                <a:latin typeface="Arial"/>
              </a:rPr>
              <a:t>sold to Shell</a:t>
            </a:r>
          </a:p>
        </p:txBody>
      </p:sp>
      <p:pic>
        <p:nvPicPr>
          <p:cNvPr id="15" name="Picture 14">
            <a:extLst>
              <a:ext uri="{FF2B5EF4-FFF2-40B4-BE49-F238E27FC236}">
                <a16:creationId xmlns:a16="http://schemas.microsoft.com/office/drawing/2014/main" id="{A02AD5A5-B3B6-4093-884D-A563F342825E}"/>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112" r="22061"/>
          <a:stretch/>
        </p:blipFill>
        <p:spPr>
          <a:xfrm>
            <a:off x="9410015" y="5096886"/>
            <a:ext cx="900283" cy="1116380"/>
          </a:xfrm>
          <a:prstGeom prst="rect">
            <a:avLst/>
          </a:prstGeom>
        </p:spPr>
      </p:pic>
      <p:sp>
        <p:nvSpPr>
          <p:cNvPr id="16" name="TextBox 15">
            <a:extLst>
              <a:ext uri="{FF2B5EF4-FFF2-40B4-BE49-F238E27FC236}">
                <a16:creationId xmlns:a16="http://schemas.microsoft.com/office/drawing/2014/main" id="{F7030F61-93A2-47A0-9239-B65E918B531D}"/>
              </a:ext>
            </a:extLst>
          </p:cNvPr>
          <p:cNvSpPr txBox="1"/>
          <p:nvPr/>
        </p:nvSpPr>
        <p:spPr>
          <a:xfrm>
            <a:off x="10202340" y="5349452"/>
            <a:ext cx="1989660" cy="542841"/>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spAutoFit/>
          </a:bodyPr>
          <a:lstStyle/>
          <a:p>
            <a:pPr algn="ctr" defTabSz="1198650"/>
            <a:r>
              <a:rPr lang="en-US" sz="1176" b="1" u="sng" dirty="0">
                <a:solidFill>
                  <a:srgbClr val="000000"/>
                </a:solidFill>
                <a:latin typeface="Arial"/>
              </a:rPr>
              <a:t>1964</a:t>
            </a:r>
          </a:p>
          <a:p>
            <a:pPr algn="ctr" defTabSz="1198650"/>
            <a:r>
              <a:rPr lang="en-US" sz="1176" dirty="0">
                <a:solidFill>
                  <a:srgbClr val="000000"/>
                </a:solidFill>
                <a:latin typeface="Arial"/>
              </a:rPr>
              <a:t>First LMC compressor </a:t>
            </a:r>
            <a:br>
              <a:rPr lang="en-US" sz="1176" dirty="0">
                <a:solidFill>
                  <a:srgbClr val="000000"/>
                </a:solidFill>
                <a:latin typeface="Arial"/>
              </a:rPr>
            </a:br>
            <a:r>
              <a:rPr lang="en-US" sz="1176" dirty="0">
                <a:solidFill>
                  <a:srgbClr val="000000"/>
                </a:solidFill>
                <a:latin typeface="Arial"/>
              </a:rPr>
              <a:t>sold to Union Carbide</a:t>
            </a:r>
          </a:p>
        </p:txBody>
      </p:sp>
      <p:sp>
        <p:nvSpPr>
          <p:cNvPr id="19" name="Rectangle 18">
            <a:extLst>
              <a:ext uri="{FF2B5EF4-FFF2-40B4-BE49-F238E27FC236}">
                <a16:creationId xmlns:a16="http://schemas.microsoft.com/office/drawing/2014/main" id="{C7F58CEC-56BA-45B5-96E3-617072D0DE39}"/>
              </a:ext>
            </a:extLst>
          </p:cNvPr>
          <p:cNvSpPr/>
          <p:nvPr/>
        </p:nvSpPr>
        <p:spPr>
          <a:xfrm>
            <a:off x="6834582" y="4335134"/>
            <a:ext cx="2396021" cy="53574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198650">
              <a:spcBef>
                <a:spcPts val="235"/>
              </a:spcBef>
              <a:spcAft>
                <a:spcPts val="235"/>
              </a:spcAft>
              <a:buClr>
                <a:srgbClr val="00B0F0"/>
              </a:buClr>
            </a:pPr>
            <a:r>
              <a:rPr lang="en-US" sz="1176" dirty="0">
                <a:solidFill>
                  <a:srgbClr val="000000"/>
                </a:solidFill>
                <a:latin typeface="Arial"/>
              </a:rPr>
              <a:t>40,000+ RPM impeller speed generates high pressure</a:t>
            </a:r>
          </a:p>
        </p:txBody>
      </p:sp>
      <p:sp>
        <p:nvSpPr>
          <p:cNvPr id="20" name="Rectangle 19">
            <a:extLst>
              <a:ext uri="{FF2B5EF4-FFF2-40B4-BE49-F238E27FC236}">
                <a16:creationId xmlns:a16="http://schemas.microsoft.com/office/drawing/2014/main" id="{6D47D948-5455-43E7-8A79-0CD58DA12F9B}"/>
              </a:ext>
            </a:extLst>
          </p:cNvPr>
          <p:cNvSpPr/>
          <p:nvPr/>
        </p:nvSpPr>
        <p:spPr>
          <a:xfrm>
            <a:off x="9824873" y="4325220"/>
            <a:ext cx="2037160" cy="53574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198650">
              <a:spcBef>
                <a:spcPts val="235"/>
              </a:spcBef>
              <a:spcAft>
                <a:spcPts val="235"/>
              </a:spcAft>
              <a:buClr>
                <a:srgbClr val="00B0F0"/>
              </a:buClr>
            </a:pPr>
            <a:r>
              <a:rPr lang="en-US" sz="1176" dirty="0">
                <a:solidFill>
                  <a:srgbClr val="000000"/>
                </a:solidFill>
                <a:latin typeface="Arial"/>
              </a:rPr>
              <a:t>High-stress applications / advanced metallurgy</a:t>
            </a:r>
          </a:p>
        </p:txBody>
      </p:sp>
      <p:pic>
        <p:nvPicPr>
          <p:cNvPr id="22" name="Picture 2">
            <a:extLst>
              <a:ext uri="{FF2B5EF4-FFF2-40B4-BE49-F238E27FC236}">
                <a16:creationId xmlns:a16="http://schemas.microsoft.com/office/drawing/2014/main" id="{EE5BE77C-25DB-43FD-ACDD-E49348E64AA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91675" y="3143236"/>
            <a:ext cx="940919" cy="56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a:extLst>
              <a:ext uri="{FF2B5EF4-FFF2-40B4-BE49-F238E27FC236}">
                <a16:creationId xmlns:a16="http://schemas.microsoft.com/office/drawing/2014/main" id="{7A14E01F-B672-4E7B-8BCA-970DEB2672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28048" y="3157061"/>
            <a:ext cx="753709" cy="56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a:extLst>
              <a:ext uri="{FF2B5EF4-FFF2-40B4-BE49-F238E27FC236}">
                <a16:creationId xmlns:a16="http://schemas.microsoft.com/office/drawing/2014/main" id="{30F2DB89-1A14-461D-BBCF-7DD4FB593C1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71733" y="3792247"/>
            <a:ext cx="1010024" cy="54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a:extLst>
              <a:ext uri="{FF2B5EF4-FFF2-40B4-BE49-F238E27FC236}">
                <a16:creationId xmlns:a16="http://schemas.microsoft.com/office/drawing/2014/main" id="{5F98A017-C1D3-4806-A37D-9BEFC7F4F1F8}"/>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8242" r="20791"/>
          <a:stretch/>
        </p:blipFill>
        <p:spPr bwMode="auto">
          <a:xfrm>
            <a:off x="7111655" y="3787501"/>
            <a:ext cx="700643" cy="54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Diagram&#10;&#10;Description automatically generated">
            <a:extLst>
              <a:ext uri="{FF2B5EF4-FFF2-40B4-BE49-F238E27FC236}">
                <a16:creationId xmlns:a16="http://schemas.microsoft.com/office/drawing/2014/main" id="{E8EC10B2-B985-44E4-817A-0136B32F1069}"/>
              </a:ext>
            </a:extLst>
          </p:cNvPr>
          <p:cNvPicPr>
            <a:picLocks noChangeAspect="1"/>
          </p:cNvPicPr>
          <p:nvPr/>
        </p:nvPicPr>
        <p:blipFill>
          <a:blip r:embed="rId16"/>
          <a:stretch>
            <a:fillRect/>
          </a:stretch>
        </p:blipFill>
        <p:spPr>
          <a:xfrm>
            <a:off x="9526348" y="3161973"/>
            <a:ext cx="2587753" cy="1201457"/>
          </a:xfrm>
          <a:prstGeom prst="rect">
            <a:avLst/>
          </a:prstGeom>
        </p:spPr>
      </p:pic>
      <p:sp>
        <p:nvSpPr>
          <p:cNvPr id="29" name="Slide Number Placeholder 3">
            <a:extLst>
              <a:ext uri="{FF2B5EF4-FFF2-40B4-BE49-F238E27FC236}">
                <a16:creationId xmlns:a16="http://schemas.microsoft.com/office/drawing/2014/main" id="{88F48BAF-71FD-4DCE-B294-A7D713C65416}"/>
              </a:ext>
            </a:extLst>
          </p:cNvPr>
          <p:cNvSpPr txBox="1">
            <a:spLocks/>
          </p:cNvSpPr>
          <p:nvPr/>
        </p:nvSpPr>
        <p:spPr>
          <a:xfrm>
            <a:off x="11534375" y="6557698"/>
            <a:ext cx="711200" cy="365125"/>
          </a:xfrm>
          <a:prstGeom prst="rect">
            <a:avLst/>
          </a:prstGeom>
        </p:spPr>
        <p:txBody>
          <a:bodyPr vert="horz" lIns="121920" tIns="60960" rIns="121920" bIns="60960" rtlCol="0" anchor="ctr"/>
          <a:lstStyle>
            <a:defPPr>
              <a:defRPr lang="en-US"/>
            </a:defPPr>
            <a:lvl1pPr marL="0" algn="r" defTabSz="457200" rtl="0" eaLnBrk="1" latinLnBrk="0" hangingPunct="1">
              <a:defRPr sz="1400" kern="1200">
                <a:solidFill>
                  <a:schemeClr val="tx1"/>
                </a:solidFill>
                <a:latin typeface="Arial Black"/>
                <a:ea typeface="+mn-ea"/>
                <a:cs typeface="Arial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C94749-F7FC-CC4F-B6A3-D5F2BA226FCC}" type="slidenum">
              <a:rPr lang="en-US" sz="1067">
                <a:latin typeface="Arial" panose="020B0604020202020204" pitchFamily="34" charset="0"/>
                <a:cs typeface="Arial" panose="020B0604020202020204" pitchFamily="34" charset="0"/>
              </a:rPr>
              <a:pPr/>
              <a:t>8</a:t>
            </a:fld>
            <a:endParaRPr lang="en-US" sz="10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812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CHARTLIBVERSION" val="NO VALUE"/>
  <p:tag name="DDVERSION" val="2.0"/>
  <p:tag name="FONTCOLOR" val="NO VALUE"/>
  <p:tag name="LINECOLOR" val="NO VALUE"/>
  <p:tag name="SOURCE" val="NO VALUE"/>
  <p:tag name="TYPE" val="ChartHeading"/>
  <p:tag name="DEVICE" val="Canon Colorpass 1000"/>
  <p:tag name="FILLFORECOLOR" val="Transparent"/>
  <p:tag name="SUBOBJECTID" val="TextBoxHeading"/>
  <p:tag name="OBJECTID" val="TextBoxWH"/>
  <p:tag name="LEFT" val="43.2"/>
  <p:tag name="TOP" val="158.4"/>
  <p:tag name="HEIGHT" val="28.8"/>
  <p:tag name="WIDTH" val="338.4"/>
  <p:tag name="PLACEHOLDERSIZE" val="17"/>
  <p:tag name="ANCHORPOINT" val="1"/>
</p:tagLst>
</file>

<file path=ppt/tags/tag5.xml><?xml version="1.0" encoding="utf-8"?>
<p:tagLst xmlns:a="http://schemas.openxmlformats.org/drawingml/2006/main" xmlns:r="http://schemas.openxmlformats.org/officeDocument/2006/relationships" xmlns:p="http://schemas.openxmlformats.org/presentationml/2006/main">
  <p:tag name="CHARTLIBVERSION" val="NO VALUE"/>
  <p:tag name="DDVERSION" val="2.0"/>
  <p:tag name="FONTCOLOR" val="NO VALUE"/>
  <p:tag name="LINECOLOR" val="NO VALUE"/>
  <p:tag name="SOURCE" val="NO VALUE"/>
  <p:tag name="TYPE" val="ChartHeading"/>
  <p:tag name="DEVICE" val="Canon Colorpass 1000"/>
  <p:tag name="FILLFORECOLOR" val="Transparent"/>
  <p:tag name="SUBOBJECTID" val="TextBoxHeading"/>
  <p:tag name="OBJECTID" val="TextBoxWH"/>
  <p:tag name="LEFT" val="43.2"/>
  <p:tag name="TOP" val="158.4"/>
  <p:tag name="HEIGHT" val="28.8"/>
  <p:tag name="WIDTH" val="338.4"/>
  <p:tag name="PLACEHOLDERSIZE" val="17"/>
  <p:tag name="ANCHORPOINT" val="1"/>
</p:tagLst>
</file>

<file path=ppt/tags/tag6.xml><?xml version="1.0" encoding="utf-8"?>
<p:tagLst xmlns:a="http://schemas.openxmlformats.org/drawingml/2006/main" xmlns:r="http://schemas.openxmlformats.org/officeDocument/2006/relationships" xmlns:p="http://schemas.openxmlformats.org/presentationml/2006/main">
  <p:tag name="CHARTLIBVERSION" val="NO VALUE"/>
  <p:tag name="DDVERSION" val="2.0"/>
  <p:tag name="FONTCOLOR" val="NO VALUE"/>
  <p:tag name="LINECOLOR" val="NO VALUE"/>
  <p:tag name="SOURCE" val="NO VALUE"/>
  <p:tag name="TYPE" val="ChartHeading"/>
  <p:tag name="DEVICE" val="Canon Colorpass 1000"/>
  <p:tag name="FILLFORECOLOR" val="Transparent"/>
  <p:tag name="SUBOBJECTID" val="TextBoxHeading"/>
  <p:tag name="OBJECTID" val="TextBoxWH"/>
  <p:tag name="LEFT" val="43.2"/>
  <p:tag name="TOP" val="158.4"/>
  <p:tag name="HEIGHT" val="28.8"/>
  <p:tag name="WIDTH" val="338.4"/>
  <p:tag name="PLACEHOLDERSIZE" val="17"/>
  <p:tag name="ANCHORPOINT" val="1"/>
</p:tagLst>
</file>

<file path=ppt/tags/tag7.xml><?xml version="1.0" encoding="utf-8"?>
<p:tagLst xmlns:a="http://schemas.openxmlformats.org/drawingml/2006/main" xmlns:r="http://schemas.openxmlformats.org/officeDocument/2006/relationships" xmlns:p="http://schemas.openxmlformats.org/presentationml/2006/main">
  <p:tag name="CHARTLIBVERSION" val="NO VALUE"/>
  <p:tag name="DDVERSION" val="2.0"/>
  <p:tag name="FONTCOLOR" val="NO VALUE"/>
  <p:tag name="LINECOLOR" val="NO VALUE"/>
  <p:tag name="SOURCE" val="NO VALUE"/>
  <p:tag name="TYPE" val="ChartHeading"/>
  <p:tag name="DEVICE" val="Canon Colorpass 1000"/>
  <p:tag name="FILLFORECOLOR" val="Transparent"/>
  <p:tag name="SUBOBJECTID" val="TextBoxHeading"/>
  <p:tag name="OBJECTID" val="TextBoxWH"/>
  <p:tag name="LEFT" val="43.2"/>
  <p:tag name="TOP" val="158.4"/>
  <p:tag name="HEIGHT" val="28.8"/>
  <p:tag name="WIDTH" val="338.4"/>
  <p:tag name="PLACEHOLDERSIZE" val="17"/>
  <p:tag name="ANCHORPOINT"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2D7F508-AA45-7545-9114-A870E9D73F0B}" vid="{163ACF7C-1C0C-7A46-AFD8-911B1E836A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11648</TotalTime>
  <Words>2593</Words>
  <Application>Microsoft Macintosh PowerPoint</Application>
  <PresentationFormat>Widescreen</PresentationFormat>
  <Paragraphs>391</Paragraphs>
  <Slides>43</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4" baseType="lpstr">
      <vt:lpstr>-apple-system</vt:lpstr>
      <vt:lpstr>Arial</vt:lpstr>
      <vt:lpstr>Arial Rounded MT Bold</vt:lpstr>
      <vt:lpstr>Calibri</vt:lpstr>
      <vt:lpstr>Calibri Light</vt:lpstr>
      <vt:lpstr>Cambria</vt:lpstr>
      <vt:lpstr>Google Sans</vt:lpstr>
      <vt:lpstr>Helvetica</vt:lpstr>
      <vt:lpstr>Wingdings</vt:lpstr>
      <vt:lpstr>Office Theme</vt:lpstr>
      <vt:lpstr>think-cell Slide</vt:lpstr>
      <vt:lpstr>PowerPoint Presentation</vt:lpstr>
      <vt:lpstr>Agenda</vt:lpstr>
      <vt:lpstr>DoE Considering $1B to Boost Demand for Hydrogen</vt:lpstr>
      <vt:lpstr>Sundyne</vt:lpstr>
      <vt:lpstr>Sundyne Overview &amp; Hydrogen Solutions</vt:lpstr>
      <vt:lpstr>Shared Culture and Mission</vt:lpstr>
      <vt:lpstr>PowerPoint Presentation</vt:lpstr>
      <vt:lpstr>Sundyne Overview</vt:lpstr>
      <vt:lpstr>Long-Heritage of Innovation &amp; Growth</vt:lpstr>
      <vt:lpstr>Established Global Presence</vt:lpstr>
      <vt:lpstr>Global Brands</vt:lpstr>
      <vt:lpstr>Sundyne Product Portfolio</vt:lpstr>
      <vt:lpstr>PPI FLOW &amp; PRESSURE RANGE</vt:lpstr>
      <vt:lpstr>Diaphragm Compressors – How they work?</vt:lpstr>
      <vt:lpstr>PEM Electrolyzer Technology – How Sundyne Serves the Hydrogen Market</vt:lpstr>
      <vt:lpstr>9 Series Hydrogen Compressor Package</vt:lpstr>
      <vt:lpstr>Hydrogen Recent Units</vt:lpstr>
      <vt:lpstr>Standard Hydrogen Package design for shorter lead-times</vt:lpstr>
      <vt:lpstr>Sundyne Centrifugal Compressors</vt:lpstr>
      <vt:lpstr>PowerPoint Presentation</vt:lpstr>
      <vt:lpstr>Summary</vt:lpstr>
      <vt:lpstr>PowerPoint Presentation</vt:lpstr>
      <vt:lpstr>45V Hydrogen Production Tax Credit</vt:lpstr>
      <vt:lpstr>45V PTC Proposed Qualification Constraints</vt:lpstr>
      <vt:lpstr>The Issues – Hourly Matching</vt:lpstr>
      <vt:lpstr>The Issues – Additionality “Recently Installed”</vt:lpstr>
      <vt:lpstr>The Issues - Deliverability</vt:lpstr>
      <vt:lpstr>Understanding How Energy Works</vt:lpstr>
      <vt:lpstr>Understanding Energy</vt:lpstr>
      <vt:lpstr>Energy Exchange Example</vt:lpstr>
      <vt:lpstr>Grid Adding Renewable Source and Hydrogen Load</vt:lpstr>
      <vt:lpstr>One Day That Month Without Hydrogen Load</vt:lpstr>
      <vt:lpstr>One Day That Month Without Renewable Source</vt:lpstr>
      <vt:lpstr>Net Result (Energy Exchange)</vt:lpstr>
      <vt:lpstr>Example 2 - Grid Energy (Watt-hours) Over Time</vt:lpstr>
      <vt:lpstr>Last Element of Energy Tracking</vt:lpstr>
      <vt:lpstr>A Better Approach to Energy Tracking</vt:lpstr>
      <vt:lpstr>Responding to Treasury Department</vt:lpstr>
      <vt:lpstr>Introducing New Volunteer Staff</vt:lpstr>
      <vt:lpstr>CHN 2.0 Initiatives</vt:lpstr>
      <vt:lpstr>Ontario Canada’s First H2 Fuel Station Planned</vt:lpstr>
      <vt:lpstr>Podcast Update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DeBruine</dc:creator>
  <cp:lastModifiedBy>Brian DeBruine</cp:lastModifiedBy>
  <cp:revision>60</cp:revision>
  <dcterms:created xsi:type="dcterms:W3CDTF">2023-07-09T15:41:22Z</dcterms:created>
  <dcterms:modified xsi:type="dcterms:W3CDTF">2024-04-20T00:20:45Z</dcterms:modified>
</cp:coreProperties>
</file>